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tags/tag8.xml" ContentType="application/vnd.openxmlformats-officedocument.presentationml.tags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Override PartName="/ppt/tags/tag205.xml" ContentType="application/vnd.openxmlformats-officedocument.presentationml.tags+xml"/>
  <Override PartName="/ppt/tags/tag216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tags/tag189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178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41.xml" ContentType="application/vnd.openxmlformats-officedocument.presentationml.tags+xml"/>
  <Override PartName="/ppt/tags/tag145.xml" ContentType="application/vnd.openxmlformats-officedocument.presentationml.tags+xml"/>
  <Override PartName="/ppt/tags/tag192.xml" ContentType="application/vnd.openxmlformats-officedocument.presentationml.tags+xml"/>
  <Override PartName="/ppt/tags/tag30.xml" ContentType="application/vnd.openxmlformats-officedocument.presentationml.tags+xml"/>
  <Override PartName="/ppt/tags/tag134.xml" ContentType="application/vnd.openxmlformats-officedocument.presentationml.tags+xml"/>
  <Override PartName="/ppt/tags/tag181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70.xml" ContentType="application/vnd.openxmlformats-officedocument.presentationml.tag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Default Extension="emf" ContentType="image/x-emf"/>
  <Override PartName="/ppt/tags/tag68.xml" ContentType="application/vnd.openxmlformats-officedocument.presentationml.tags+xml"/>
  <Override PartName="/ppt/tags/tag224.xml" ContentType="application/vnd.openxmlformats-officedocument.presentationml.tags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32.xml" ContentType="application/vnd.openxmlformats-officedocument.presentationml.slideLayout+xml"/>
  <Override PartName="/ppt/tags/tag57.xml" ContentType="application/vnd.openxmlformats-officedocument.presentationml.tags+xml"/>
  <Override PartName="/ppt/tags/tag213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86.xml" ContentType="application/vnd.openxmlformats-officedocument.presentationml.tags+xml"/>
  <Override PartName="/ppt/tags/tag197.xml" ContentType="application/vnd.openxmlformats-officedocument.presentationml.tags+xml"/>
  <Override PartName="/ppt/tags/tag202.xml" ContentType="application/vnd.openxmlformats-officedocument.presentationml.tags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75.xml" ContentType="application/vnd.openxmlformats-officedocument.presentationml.tags+xml"/>
  <Override PartName="/ppt/tags/tag13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64.xml" ContentType="application/vnd.openxmlformats-officedocument.presentationml.tags+xml"/>
  <Override PartName="/ppt/tags/tag106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ppt/tags/tag131.xml" ContentType="application/vnd.openxmlformats-officedocument.presentationml.tags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20.xml" ContentType="application/vnd.openxmlformats-officedocument.presentationml.tags+xml"/>
  <Override PartName="/ppt/tags/tag207.xml" ContentType="application/vnd.openxmlformats-officedocument.presentationml.tags+xml"/>
  <Override PartName="/ppt/tags/tag218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slideLayouts/slideLayout26.xml" ContentType="application/vnd.openxmlformats-officedocument.presentationml.slideLayout+xml"/>
  <Override PartName="/ppt/tags/tag87.xml" ContentType="application/vnd.openxmlformats-officedocument.presentationml.tags+xml"/>
  <Override PartName="/ppt/tags/tag29.xml" ContentType="application/vnd.openxmlformats-officedocument.presentationml.tags+xml"/>
  <Override PartName="/ppt/tags/tag76.xml" ContentType="application/vnd.openxmlformats-officedocument.presentationml.tags+xml"/>
  <Override PartName="/ppt/slides/slide30.xml" ContentType="application/vnd.openxmlformats-officedocument.presentationml.slide+xml"/>
  <Override PartName="/ppt/tags/tag18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tags/tag210.xml" ContentType="application/vnd.openxmlformats-officedocument.presentationml.tags+xml"/>
  <Override PartName="/ppt/tags/tag221.xml" ContentType="application/vnd.openxmlformats-officedocument.presentationml.tags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47.xml" ContentType="application/vnd.openxmlformats-officedocument.presentationml.tags+xml"/>
  <Override PartName="/ppt/tags/tag165.xml" ContentType="application/vnd.openxmlformats-officedocument.presentationml.tags+xml"/>
  <Override PartName="/ppt/tags/tag176.xml" ContentType="application/vnd.openxmlformats-officedocument.presentationml.tags+xml"/>
  <Override PartName="/ppt/tags/tag194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tags/tag154.xml" ContentType="application/vnd.openxmlformats-officedocument.presentationml.tags+xml"/>
  <Override PartName="/ppt/tags/tag183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tags/tag161.xml" ContentType="application/vnd.openxmlformats-officedocument.presentationml.tags+xml"/>
  <Override PartName="/ppt/tags/tag172.xml" ContentType="application/vnd.openxmlformats-officedocument.presentationml.tags+xml"/>
  <Override PartName="/ppt/tags/tag190.xml" ContentType="application/vnd.openxmlformats-officedocument.presentationml.tags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tags/tag219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208.xml" ContentType="application/vnd.openxmlformats-officedocument.presentationml.tags+xml"/>
  <Override PartName="/ppt/slides/slide24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tags/tag3.xml" ContentType="application/vnd.openxmlformats-officedocument.presentationml.tags+xml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tags/tag215.xml" ContentType="application/vnd.openxmlformats-officedocument.presentationml.tags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188.xml" ContentType="application/vnd.openxmlformats-officedocument.presentationml.tags+xml"/>
  <Override PartName="/ppt/tags/tag199.xml" ContentType="application/vnd.openxmlformats-officedocument.presentationml.tags+xml"/>
  <Override PartName="/ppt/tags/tag204.xml" ContentType="application/vnd.openxmlformats-officedocument.presentationml.tags+xml"/>
  <Override PartName="/ppt/tags/tag222.xml" ContentType="application/vnd.openxmlformats-officedocument.presentationml.tags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77.xml" ContentType="application/vnd.openxmlformats-officedocument.presentationml.tags+xml"/>
  <Override PartName="/ppt/tags/tag211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tags/tag184.xml" ContentType="application/vnd.openxmlformats-officedocument.presentationml.tags+xml"/>
  <Override PartName="/ppt/tags/tag195.xml" ContentType="application/vnd.openxmlformats-officedocument.presentationml.tags+xml"/>
  <Override PartName="/ppt/tags/tag200.xml" ContentType="application/vnd.openxmlformats-officedocument.presentationml.tags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tags/tag155.xml" ContentType="application/vnd.openxmlformats-officedocument.presentationml.tags+xml"/>
  <Override PartName="/ppt/tags/tag173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tags/tag180.xml" ContentType="application/vnd.openxmlformats-officedocument.presentationml.tags+xml"/>
  <Override PartName="/ppt/tags/tag191.xml" ContentType="application/vnd.openxmlformats-officedocument.presentationml.tags+xml"/>
  <Override PartName="/ppt/slides/slide29.xml" ContentType="application/vnd.openxmlformats-officedocument.presentationml.slide+xml"/>
  <Override PartName="/ppt/tags/tag122.xml" ContentType="application/vnd.openxmlformats-officedocument.presentationml.tags+xml"/>
  <Override PartName="/ppt/tags/tag209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slides/slide32.xml" ContentType="application/vnd.openxmlformats-officedocument.presentationml.slide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223.xml" ContentType="application/vnd.openxmlformats-officedocument.presentationml.tag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196.xml" ContentType="application/vnd.openxmlformats-officedocument.presentationml.tags+xml"/>
  <Override PartName="/ppt/tags/tag201.xml" ContentType="application/vnd.openxmlformats-officedocument.presentationml.tags+xml"/>
  <Override PartName="/ppt/tags/tag212.xml" ContentType="application/vnd.openxmlformats-officedocument.presentationml.tag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  <Override PartName="/ppt/tags/tag185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63.xml" ContentType="application/vnd.openxmlformats-officedocument.presentationml.tags+xml"/>
  <Override PartName="/ppt/tags/tag174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5.xml" ContentType="application/vnd.openxmlformats-officedocument.presentationml.tags+xml"/>
  <Override PartName="/ppt/tags/tag152.xml" ContentType="application/vnd.openxmlformats-officedocument.presentationml.tags+xml"/>
  <Default Extension="bin" ContentType="application/vnd.openxmlformats-officedocument.oleObject"/>
  <Override PartName="/ppt/tags/tag141.xml" ContentType="application/vnd.openxmlformats-officedocument.presentationml.tags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tags/tag130.xml" ContentType="application/vnd.openxmlformats-officedocument.presentationml.tags+xml"/>
  <Override PartName="/ppt/tags/tag217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39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tags/tag206.xml" ContentType="application/vnd.openxmlformats-officedocument.presentationml.tags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tags/tag28.xml" ContentType="application/vnd.openxmlformats-officedocument.presentationml.tags+xml"/>
  <Override PartName="/ppt/tags/tag75.xml" ContentType="application/vnd.openxmlformats-officedocument.presentationml.tags+xml"/>
  <Override PartName="/ppt/tags/tag179.xml" ContentType="application/vnd.openxmlformats-officedocument.presentationml.tags+xml"/>
  <Override PartName="/ppt/tags/tag17.xml" ContentType="application/vnd.openxmlformats-officedocument.presentationml.tags+xml"/>
  <Override PartName="/ppt/tags/tag64.xml" ContentType="application/vnd.openxmlformats-officedocument.presentationml.tags+xml"/>
  <Override PartName="/ppt/tags/tag168.xml" ContentType="application/vnd.openxmlformats-officedocument.presentationml.tags+xml"/>
  <Override PartName="/ppt/tags/tag220.xml" ContentType="application/vnd.openxmlformats-officedocument.presentationml.tags+xml"/>
  <Default Extension="vml" ContentType="application/vnd.openxmlformats-officedocument.vmlDrawing"/>
  <Override PartName="/ppt/tags/tag53.xml" ContentType="application/vnd.openxmlformats-officedocument.presentationml.tags+xml"/>
  <Override PartName="/ppt/tags/tag157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82.xml" ContentType="application/vnd.openxmlformats-officedocument.presentationml.tags+xml"/>
  <Override PartName="/ppt/tags/tag193.xml" ContentType="application/vnd.openxmlformats-officedocument.presentationml.tags+xml"/>
  <Override PartName="/ppt/handoutMasters/handoutMaster1.xml" ContentType="application/vnd.openxmlformats-officedocument.presentationml.handoutMaster+xml"/>
  <Override PartName="/ppt/tags/tag20.xml" ContentType="application/vnd.openxmlformats-officedocument.presentationml.tags+xml"/>
  <Override PartName="/ppt/tags/tag124.xml" ContentType="application/vnd.openxmlformats-officedocument.presentationml.tags+xml"/>
  <Override PartName="/ppt/tags/tag17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60.xml" ContentType="application/vnd.openxmlformats-officedocument.presentationml.tags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tags/tag10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gs/tag47.xml" ContentType="application/vnd.openxmlformats-officedocument.presentationml.tags+xml"/>
  <Override PartName="/ppt/tags/tag94.xml" ContentType="application/vnd.openxmlformats-officedocument.presentationml.tags+xml"/>
  <Override PartName="/ppt/tags/tag198.xml" ContentType="application/vnd.openxmlformats-officedocument.presentationml.tags+xml"/>
  <Override PartName="/ppt/tags/tag203.xml" ContentType="application/vnd.openxmlformats-officedocument.presentationml.tags+xml"/>
  <Override PartName="/ppt/tags/tag214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36.xml" ContentType="application/vnd.openxmlformats-officedocument.presentationml.tags+xml"/>
  <Override PartName="/ppt/tags/tag83.xml" ContentType="application/vnd.openxmlformats-officedocument.presentationml.tags+xml"/>
  <Override PartName="/ppt/tags/tag18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615" r:id="rId1"/>
    <p:sldMasterId id="2147485627" r:id="rId2"/>
    <p:sldMasterId id="2147485640" r:id="rId3"/>
  </p:sldMasterIdLst>
  <p:notesMasterIdLst>
    <p:notesMasterId r:id="rId36"/>
  </p:notesMasterIdLst>
  <p:handoutMasterIdLst>
    <p:handoutMasterId r:id="rId37"/>
  </p:handoutMasterIdLst>
  <p:sldIdLst>
    <p:sldId id="828" r:id="rId4"/>
    <p:sldId id="1242" r:id="rId5"/>
    <p:sldId id="1292" r:id="rId6"/>
    <p:sldId id="1211" r:id="rId7"/>
    <p:sldId id="1222" r:id="rId8"/>
    <p:sldId id="1293" r:id="rId9"/>
    <p:sldId id="1254" r:id="rId10"/>
    <p:sldId id="1253" r:id="rId11"/>
    <p:sldId id="1294" r:id="rId12"/>
    <p:sldId id="1286" r:id="rId13"/>
    <p:sldId id="1276" r:id="rId14"/>
    <p:sldId id="1284" r:id="rId15"/>
    <p:sldId id="1295" r:id="rId16"/>
    <p:sldId id="1285" r:id="rId17"/>
    <p:sldId id="1277" r:id="rId18"/>
    <p:sldId id="1296" r:id="rId19"/>
    <p:sldId id="1271" r:id="rId20"/>
    <p:sldId id="1278" r:id="rId21"/>
    <p:sldId id="1297" r:id="rId22"/>
    <p:sldId id="1272" r:id="rId23"/>
    <p:sldId id="1279" r:id="rId24"/>
    <p:sldId id="1298" r:id="rId25"/>
    <p:sldId id="1273" r:id="rId26"/>
    <p:sldId id="1287" r:id="rId27"/>
    <p:sldId id="1299" r:id="rId28"/>
    <p:sldId id="1288" r:id="rId29"/>
    <p:sldId id="1289" r:id="rId30"/>
    <p:sldId id="1300" r:id="rId31"/>
    <p:sldId id="1290" r:id="rId32"/>
    <p:sldId id="1291" r:id="rId33"/>
    <p:sldId id="1301" r:id="rId34"/>
    <p:sldId id="1302" r:id="rId35"/>
  </p:sldIdLst>
  <p:sldSz cx="9144000" cy="6858000" type="screen4x3"/>
  <p:notesSz cx="6797675" cy="9874250"/>
  <p:custDataLst>
    <p:tags r:id="rId3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tiria Zafiropoulou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4D6E"/>
    <a:srgbClr val="7030A0"/>
    <a:srgbClr val="4A76B6"/>
    <a:srgbClr val="F9F9F9"/>
    <a:srgbClr val="8E99D2"/>
    <a:srgbClr val="FF3300"/>
    <a:srgbClr val="0046AD"/>
    <a:srgbClr val="618FF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Φωτεινό στυλ 1 - Έμφαση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Μεσαίο στυλ 2 - Έμφαση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3" autoAdjust="0"/>
    <p:restoredTop sz="99771" autoAdjust="0"/>
  </p:normalViewPr>
  <p:slideViewPr>
    <p:cSldViewPr>
      <p:cViewPr>
        <p:scale>
          <a:sx n="90" d="100"/>
          <a:sy n="90" d="100"/>
        </p:scale>
        <p:origin x="-762" y="-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8"/>
    </p:cViewPr>
  </p:sorterViewPr>
  <p:notesViewPr>
    <p:cSldViewPr>
      <p:cViewPr varScale="1">
        <p:scale>
          <a:sx n="49" d="100"/>
          <a:sy n="49" d="100"/>
        </p:scale>
        <p:origin x="-2970" y="-96"/>
      </p:cViewPr>
      <p:guideLst>
        <p:guide orient="horz" pos="3110"/>
        <p:guide pos="2141"/>
      </p:guideLst>
    </p:cSldViewPr>
  </p:notesViewPr>
  <p:gridSpacing cx="110605888" cy="1106058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handoutMaster" Target="handoutMasters/handoutMaster1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image" Target="../media/image1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image" Target="../media/image1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image" Target="../media/image1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F712919-E112-42B1-9B84-277EDC4B68ED}" type="datetimeFigureOut">
              <a:rPr lang="el-GR"/>
              <a:pPr>
                <a:defRPr/>
              </a:pPr>
              <a:t>7,81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980846-A1E5-4F4F-8E07-27FB1D49F83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45E3B57-6D91-4113-A3A6-9AF7AC7FAAEA}" type="datetimeFigureOut">
              <a:rPr lang="el-GR"/>
              <a:pPr>
                <a:defRPr/>
              </a:pPr>
              <a:t>7,81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4F553AA-9DAD-4E38-9875-8C5D35A5950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8950"/>
            <a:ext cx="2944813" cy="493713"/>
          </a:xfrm>
          <a:ln>
            <a:miter lim="800000"/>
            <a:headEnd/>
            <a:tailEnd/>
          </a:ln>
        </p:spPr>
        <p:txBody>
          <a:bodyPr wrap="square" lIns="91904" tIns="45952" rIns="91904" bIns="45952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1BE76C5-48FC-491E-8E52-C7123B49A310}" type="slidenum">
              <a:rPr 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itle Placeholder"/>
          <p:cNvSpPr>
            <a:spLocks noGrp="1" noChangeArrowheads="1"/>
          </p:cNvSpPr>
          <p:nvPr>
            <p:ph type="ctrTitle" sz="quarter"/>
          </p:nvPr>
        </p:nvSpPr>
        <p:spPr>
          <a:xfrm>
            <a:off x="360369" y="1428736"/>
            <a:ext cx="8423275" cy="4337050"/>
          </a:xfrm>
        </p:spPr>
        <p:txBody>
          <a:bodyPr/>
          <a:lstStyle>
            <a:lvl1pPr>
              <a:defRPr sz="4000">
                <a:solidFill>
                  <a:srgbClr val="0046AD"/>
                </a:solidFill>
                <a:latin typeface="Georgia" pitchFamily="18" charset="0"/>
              </a:defRPr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n-US" dirty="0"/>
          </a:p>
        </p:txBody>
      </p:sp>
      <p:sp>
        <p:nvSpPr>
          <p:cNvPr id="7" name="2 - Υπότιτλος"/>
          <p:cNvSpPr>
            <a:spLocks noGrp="1"/>
          </p:cNvSpPr>
          <p:nvPr>
            <p:ph type="subTitle" idx="1"/>
          </p:nvPr>
        </p:nvSpPr>
        <p:spPr bwMode="auto">
          <a:xfrm>
            <a:off x="357158" y="5072074"/>
            <a:ext cx="342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2400">
                <a:solidFill>
                  <a:srgbClr val="747678"/>
                </a:solidFill>
                <a:latin typeface="Arial Narrow" pitchFamily="34" charset="0"/>
              </a:defRPr>
            </a:lvl1pPr>
          </a:lstStyle>
          <a:p>
            <a:pPr lvl="0"/>
            <a:endParaRPr lang="el-GR" noProof="0" dirty="0" smtClean="0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8623" y="360366"/>
            <a:ext cx="2105025" cy="613727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0363" y="360366"/>
            <a:ext cx="6165850" cy="613727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020" y="2130440"/>
            <a:ext cx="77719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040" y="3886200"/>
            <a:ext cx="639992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667" y="4406915"/>
            <a:ext cx="777196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667" y="2906713"/>
            <a:ext cx="777196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5 - Θέση περιεχομένου"/>
          <p:cNvSpPr>
            <a:spLocks noGrp="1"/>
          </p:cNvSpPr>
          <p:nvPr>
            <p:ph sz="quarter" idx="10"/>
          </p:nvPr>
        </p:nvSpPr>
        <p:spPr>
          <a:xfrm>
            <a:off x="2735263" y="6588854"/>
            <a:ext cx="3673475" cy="188580"/>
          </a:xfrm>
          <a:ln>
            <a:noFill/>
          </a:ln>
        </p:spPr>
        <p:txBody>
          <a:bodyPr/>
          <a:lstStyle>
            <a:lvl1pPr algn="ctr"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9059" y="1681163"/>
            <a:ext cx="4076541" cy="4202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6315" y="1681163"/>
            <a:ext cx="4076542" cy="4202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54" y="274638"/>
            <a:ext cx="82293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47" y="1535113"/>
            <a:ext cx="40398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47" y="2174875"/>
            <a:ext cx="40398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97" y="1535113"/>
            <a:ext cx="40413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97" y="2174875"/>
            <a:ext cx="40413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4" name="5 - Θέση περιεχομένου"/>
          <p:cNvSpPr>
            <a:spLocks noGrp="1"/>
          </p:cNvSpPr>
          <p:nvPr>
            <p:ph sz="quarter" idx="10"/>
          </p:nvPr>
        </p:nvSpPr>
        <p:spPr>
          <a:xfrm>
            <a:off x="2735263" y="6588854"/>
            <a:ext cx="3673475" cy="188580"/>
          </a:xfrm>
          <a:ln>
            <a:noFill/>
          </a:ln>
        </p:spPr>
        <p:txBody>
          <a:bodyPr/>
          <a:lstStyle>
            <a:lvl1pPr algn="ctr"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- Θέση περιεχομένου"/>
          <p:cNvSpPr>
            <a:spLocks noGrp="1"/>
          </p:cNvSpPr>
          <p:nvPr>
            <p:ph sz="quarter" idx="10"/>
          </p:nvPr>
        </p:nvSpPr>
        <p:spPr>
          <a:xfrm>
            <a:off x="2735263" y="6588854"/>
            <a:ext cx="3673475" cy="188580"/>
          </a:xfrm>
          <a:ln>
            <a:noFill/>
          </a:ln>
        </p:spPr>
        <p:txBody>
          <a:bodyPr/>
          <a:lstStyle>
            <a:lvl1pPr algn="ctr"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50" y="273050"/>
            <a:ext cx="300793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19" y="273065"/>
            <a:ext cx="511143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350" y="1435103"/>
            <a:ext cx="300793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748" y="4800600"/>
            <a:ext cx="548522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748" y="612775"/>
            <a:ext cx="548522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748" y="5367338"/>
            <a:ext cx="548522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 userDrawn="1"/>
        </p:nvSpPr>
        <p:spPr>
          <a:xfrm>
            <a:off x="0" y="0"/>
            <a:ext cx="9144000" cy="1052513"/>
          </a:xfrm>
          <a:prstGeom prst="rect">
            <a:avLst/>
          </a:prstGeom>
          <a:solidFill>
            <a:srgbClr val="004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2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7890" y="90503"/>
            <a:ext cx="2206110" cy="5792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9564" y="90503"/>
            <a:ext cx="6477611" cy="5792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556" y="90492"/>
            <a:ext cx="8824444" cy="7572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49059" y="1681163"/>
            <a:ext cx="4076541" cy="4202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66315" y="1681163"/>
            <a:ext cx="4076542" cy="202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66315" y="3857625"/>
            <a:ext cx="4076542" cy="2025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6020" y="2130446"/>
            <a:ext cx="77719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040" y="3886200"/>
            <a:ext cx="639992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4410075" y="6519863"/>
            <a:ext cx="323850" cy="2286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0488" tIns="44450" rIns="90488" bIns="44450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defRPr/>
            </a:pPr>
            <a:fld id="{976E90A0-970A-4129-9FF1-2C00F29CEBB6}" type="slidenum">
              <a:rPr lang="en-US" altLang="el-GR" sz="900" smtClean="0">
                <a:solidFill>
                  <a:srgbClr val="000000"/>
                </a:solidFill>
              </a:rPr>
              <a:pPr algn="r">
                <a:defRPr/>
              </a:pPr>
              <a:t>‹#›</a:t>
            </a:fld>
            <a:endParaRPr lang="en-US" altLang="el-GR" sz="900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667" y="4406921"/>
            <a:ext cx="777196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667" y="2906713"/>
            <a:ext cx="777196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5 - Θέση περιεχομένου"/>
          <p:cNvSpPr>
            <a:spLocks noGrp="1"/>
          </p:cNvSpPr>
          <p:nvPr>
            <p:ph sz="quarter" idx="10"/>
          </p:nvPr>
        </p:nvSpPr>
        <p:spPr>
          <a:xfrm>
            <a:off x="2735266" y="6588854"/>
            <a:ext cx="3673475" cy="188580"/>
          </a:xfrm>
          <a:ln>
            <a:noFill/>
          </a:ln>
        </p:spPr>
        <p:txBody>
          <a:bodyPr/>
          <a:lstStyle>
            <a:lvl1pPr algn="ctr"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9062" y="1681163"/>
            <a:ext cx="4076541" cy="4202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6315" y="1681163"/>
            <a:ext cx="4076542" cy="42021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57" y="274638"/>
            <a:ext cx="82293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47" y="1535113"/>
            <a:ext cx="403989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347" y="2174875"/>
            <a:ext cx="40398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97" y="1535113"/>
            <a:ext cx="404136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97" y="2174875"/>
            <a:ext cx="40413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4" name="5 - Θέση περιεχομένου"/>
          <p:cNvSpPr>
            <a:spLocks noGrp="1"/>
          </p:cNvSpPr>
          <p:nvPr>
            <p:ph sz="quarter" idx="10"/>
          </p:nvPr>
        </p:nvSpPr>
        <p:spPr>
          <a:xfrm>
            <a:off x="2735266" y="6588854"/>
            <a:ext cx="3673475" cy="188580"/>
          </a:xfrm>
          <a:ln>
            <a:noFill/>
          </a:ln>
        </p:spPr>
        <p:txBody>
          <a:bodyPr/>
          <a:lstStyle>
            <a:lvl1pPr algn="ctr"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- Θέση περιεχομένου"/>
          <p:cNvSpPr>
            <a:spLocks noGrp="1"/>
          </p:cNvSpPr>
          <p:nvPr>
            <p:ph sz="quarter" idx="10"/>
          </p:nvPr>
        </p:nvSpPr>
        <p:spPr>
          <a:xfrm>
            <a:off x="2735266" y="6588854"/>
            <a:ext cx="3673475" cy="188580"/>
          </a:xfrm>
          <a:ln>
            <a:noFill/>
          </a:ln>
        </p:spPr>
        <p:txBody>
          <a:bodyPr/>
          <a:lstStyle>
            <a:lvl1pPr algn="ctr"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 userDrawn="1"/>
        </p:nvSpPr>
        <p:spPr>
          <a:xfrm>
            <a:off x="0" y="0"/>
            <a:ext cx="9144000" cy="1928813"/>
          </a:xfrm>
          <a:prstGeom prst="rect">
            <a:avLst/>
          </a:prstGeom>
          <a:solidFill>
            <a:srgbClr val="004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2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350" y="273050"/>
            <a:ext cx="300793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19" y="273071"/>
            <a:ext cx="511143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350" y="1435103"/>
            <a:ext cx="300793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751" y="4800600"/>
            <a:ext cx="548522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751" y="612775"/>
            <a:ext cx="5485227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751" y="5367338"/>
            <a:ext cx="548522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7890" y="90509"/>
            <a:ext cx="2206110" cy="5792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9567" y="90509"/>
            <a:ext cx="6477611" cy="5792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556" y="90492"/>
            <a:ext cx="8824444" cy="7572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49062" y="1681163"/>
            <a:ext cx="4076541" cy="4202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66315" y="1681163"/>
            <a:ext cx="4076542" cy="202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66315" y="3857625"/>
            <a:ext cx="4076542" cy="2025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 userDrawn="1"/>
        </p:nvSpPr>
        <p:spPr>
          <a:xfrm>
            <a:off x="0" y="0"/>
            <a:ext cx="9144000" cy="1928813"/>
          </a:xfrm>
          <a:prstGeom prst="rect">
            <a:avLst/>
          </a:prstGeom>
          <a:solidFill>
            <a:srgbClr val="004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2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373" y="2160588"/>
            <a:ext cx="4135437" cy="43370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60588"/>
            <a:ext cx="4135438" cy="43370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 userDrawn="1"/>
        </p:nvSpPr>
        <p:spPr>
          <a:xfrm>
            <a:off x="0" y="0"/>
            <a:ext cx="9144000" cy="1928813"/>
          </a:xfrm>
          <a:prstGeom prst="rect">
            <a:avLst/>
          </a:prstGeom>
          <a:solidFill>
            <a:srgbClr val="004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2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74858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763860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74858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763860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 userDrawn="1"/>
        </p:nvSpPr>
        <p:spPr>
          <a:xfrm>
            <a:off x="0" y="0"/>
            <a:ext cx="3000375" cy="6858000"/>
          </a:xfrm>
          <a:prstGeom prst="rect">
            <a:avLst/>
          </a:prstGeom>
          <a:solidFill>
            <a:srgbClr val="0046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 sz="2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7" y="273050"/>
            <a:ext cx="2543164" cy="1162050"/>
          </a:xfrm>
        </p:spPr>
        <p:txBody>
          <a:bodyPr anchor="b"/>
          <a:lstStyle>
            <a:lvl1pPr algn="l"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289" y="1435103"/>
            <a:ext cx="2571768" cy="4691063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ags" Target="../tags/tag4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tags" Target="../tags/tag3.xml"/><Relationship Id="rId2" Type="http://schemas.openxmlformats.org/officeDocument/2006/relationships/slideLayout" Target="../slideLayouts/slideLayout24.xml"/><Relationship Id="rId16" Type="http://schemas.openxmlformats.org/officeDocument/2006/relationships/vmlDrawing" Target="../drawings/vmlDrawing1.v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2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"/>
          <p:cNvSpPr>
            <a:spLocks noGrp="1" noChangeArrowheads="1"/>
          </p:cNvSpPr>
          <p:nvPr>
            <p:ph type="title"/>
          </p:nvPr>
        </p:nvSpPr>
        <p:spPr bwMode="auto">
          <a:xfrm>
            <a:off x="360363" y="360363"/>
            <a:ext cx="842327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Kλικ για επεξεργασία του τίτλου</a:t>
            </a:r>
            <a:endParaRPr lang="en-US" altLang="en-US" smtClean="0"/>
          </a:p>
        </p:txBody>
      </p:sp>
      <p:sp>
        <p:nvSpPr>
          <p:cNvPr id="1027" name="Text Placeholder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0363" y="2160588"/>
            <a:ext cx="8423275" cy="433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 smtClean="0"/>
              <a:t>Kλικ για επεξεργασία των στυλ του υποδείγματος</a:t>
            </a:r>
          </a:p>
          <a:p>
            <a:pPr lvl="1"/>
            <a:r>
              <a:rPr lang="el-GR" altLang="en-US" smtClean="0"/>
              <a:t>Δεύτερου επιπέδου</a:t>
            </a:r>
          </a:p>
          <a:p>
            <a:pPr lvl="2"/>
            <a:r>
              <a:rPr lang="el-GR" altLang="en-US" smtClean="0"/>
              <a:t>Τρίτου επιπέδου</a:t>
            </a:r>
          </a:p>
          <a:p>
            <a:pPr lvl="3"/>
            <a:r>
              <a:rPr lang="el-GR" altLang="en-US" smtClean="0"/>
              <a:t>Τέταρτου επιπέδου</a:t>
            </a:r>
          </a:p>
          <a:p>
            <a:pPr lvl="4"/>
            <a:r>
              <a:rPr lang="el-GR" altLang="en-US" smtClean="0"/>
              <a:t>Πέμπτου επιπέδου</a:t>
            </a: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52" r:id="rId1"/>
    <p:sldLayoutId id="2147485677" r:id="rId2"/>
    <p:sldLayoutId id="2147485678" r:id="rId3"/>
    <p:sldLayoutId id="2147485679" r:id="rId4"/>
    <p:sldLayoutId id="2147485680" r:id="rId5"/>
    <p:sldLayoutId id="2147485651" r:id="rId6"/>
    <p:sldLayoutId id="2147485650" r:id="rId7"/>
    <p:sldLayoutId id="2147485681" r:id="rId8"/>
    <p:sldLayoutId id="2147485649" r:id="rId9"/>
    <p:sldLayoutId id="2147485648" r:id="rId10"/>
    <p:sldLayoutId id="2147485647" r:id="rId11"/>
  </p:sldLayoutIdLst>
  <p:transition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0" y="0"/>
            <a:ext cx="9144000" cy="1268413"/>
          </a:xfrm>
          <a:prstGeom prst="rect">
            <a:avLst/>
          </a:prstGeom>
          <a:solidFill>
            <a:srgbClr val="003399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buFontTx/>
              <a:buChar char="•"/>
              <a:defRPr/>
            </a:pPr>
            <a:endParaRPr lang="el-GR" altLang="el-GR" sz="600" smtClean="0">
              <a:solidFill>
                <a:srgbClr val="000099"/>
              </a:solidFill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9300" y="1681163"/>
            <a:ext cx="8293100" cy="4202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Text:  14-point Times New Roman with 70-percent Wingdings square bullet</a:t>
            </a:r>
          </a:p>
          <a:p>
            <a:pPr lvl="1"/>
            <a:r>
              <a:rPr lang="en-US" altLang="en-US" smtClean="0"/>
              <a:t>100-percent Times New Roman round bullet (Alt 0149)</a:t>
            </a:r>
          </a:p>
          <a:p>
            <a:pPr lvl="2"/>
            <a:r>
              <a:rPr lang="en-US" altLang="en-US" smtClean="0"/>
              <a:t>100-percent Times New Roman em dash bullet (Alt 0151)</a:t>
            </a:r>
          </a:p>
          <a:p>
            <a:pPr lvl="3"/>
            <a:r>
              <a:rPr lang="en-US" altLang="en-US" smtClean="0"/>
              <a:t>100-percent Times New Roman en dash bullet (Alt 0150)</a:t>
            </a:r>
          </a:p>
        </p:txBody>
      </p:sp>
      <p:sp>
        <p:nvSpPr>
          <p:cNvPr id="13316" name="Headline"/>
          <p:cNvSpPr>
            <a:spLocks noGrp="1" noChangeArrowheads="1"/>
          </p:cNvSpPr>
          <p:nvPr>
            <p:ph type="title"/>
          </p:nvPr>
        </p:nvSpPr>
        <p:spPr bwMode="auto">
          <a:xfrm>
            <a:off x="319088" y="90488"/>
            <a:ext cx="8824912" cy="757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Major (24 Pt.) or Minor (18 Pt.) Times New Roman Bold, Title Case</a:t>
            </a:r>
          </a:p>
        </p:txBody>
      </p:sp>
      <p:sp>
        <p:nvSpPr>
          <p:cNvPr id="2054" name="Rectangle 4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410075" y="6519863"/>
            <a:ext cx="323850" cy="2286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0488" tIns="44450" rIns="90488" bIns="44450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defRPr/>
            </a:pPr>
            <a:fld id="{BDDB54E3-06F1-4E50-B50C-D1C484F2C0A6}" type="slidenum">
              <a:rPr lang="en-US" altLang="el-GR" sz="900" smtClean="0">
                <a:solidFill>
                  <a:srgbClr val="000000"/>
                </a:solidFill>
              </a:rPr>
              <a:pPr algn="r">
                <a:defRPr/>
              </a:pPr>
              <a:t>‹#›</a:t>
            </a:fld>
            <a:endParaRPr lang="en-US" altLang="el-GR" sz="9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63" r:id="rId1"/>
    <p:sldLayoutId id="2147485662" r:id="rId2"/>
    <p:sldLayoutId id="2147485661" r:id="rId3"/>
    <p:sldLayoutId id="2147485660" r:id="rId4"/>
    <p:sldLayoutId id="2147485659" r:id="rId5"/>
    <p:sldLayoutId id="2147485658" r:id="rId6"/>
    <p:sldLayoutId id="2147485657" r:id="rId7"/>
    <p:sldLayoutId id="2147485656" r:id="rId8"/>
    <p:sldLayoutId id="2147485655" r:id="rId9"/>
    <p:sldLayoutId id="2147485654" r:id="rId10"/>
    <p:sldLayoutId id="214748565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169863" indent="-169863" algn="l" rtl="0" eaLnBrk="0" fontAlgn="base" hangingPunct="0">
        <a:spcBef>
          <a:spcPct val="50000"/>
        </a:spcBef>
        <a:spcAft>
          <a:spcPct val="0"/>
        </a:spcAft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4988" indent="-363538" algn="l" rtl="0" eaLnBrk="0" fontAlgn="base" hangingPunct="0">
        <a:spcBef>
          <a:spcPct val="0"/>
        </a:spcBef>
        <a:spcAft>
          <a:spcPct val="0"/>
        </a:spcAft>
        <a:buSzPct val="100000"/>
        <a:buFont typeface="Arial" charset="0"/>
        <a:buChar char="—"/>
        <a:defRPr sz="1400">
          <a:solidFill>
            <a:schemeClr val="tx1"/>
          </a:solidFill>
          <a:latin typeface="+mn-lt"/>
        </a:defRPr>
      </a:lvl2pPr>
      <a:lvl3pPr marL="714375" indent="-177800" algn="l" rtl="0" eaLnBrk="0" fontAlgn="base" hangingPunct="0">
        <a:spcBef>
          <a:spcPct val="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</a:defRPr>
      </a:lvl3pPr>
      <a:lvl4pPr marL="1120775" indent="-227013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sz="1400" i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58" name="Object 386"/>
          <p:cNvGraphicFramePr>
            <a:graphicFrameLocks noChangeAspect="1"/>
          </p:cNvGraphicFramePr>
          <p:nvPr>
            <p:custDataLst>
              <p:tags r:id="rId17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3458" name="think-cell Slide" r:id="rId19" imgW="360" imgH="360" progId="">
              <p:embed/>
            </p:oleObj>
          </a:graphicData>
        </a:graphic>
      </p:graphicFrame>
      <p:sp>
        <p:nvSpPr>
          <p:cNvPr id="2" name="Ορθογώνιο 1" hidden="1"/>
          <p:cNvSpPr/>
          <p:nvPr userDrawn="1">
            <p:custDataLst>
              <p:tags r:id="rId18"/>
            </p:custDataLst>
          </p:nvPr>
        </p:nvSpPr>
        <p:spPr bwMode="auto">
          <a:xfrm>
            <a:off x="0" y="0"/>
            <a:ext cx="369888" cy="184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n-US" sz="2400" b="1" dirty="0">
              <a:solidFill>
                <a:srgbClr val="000099"/>
              </a:solidFill>
              <a:latin typeface="Arial"/>
              <a:ea typeface="+mj-ea"/>
              <a:cs typeface="+mj-cs"/>
              <a:sym typeface="Arial"/>
            </a:endParaRPr>
          </a:p>
        </p:txBody>
      </p:sp>
      <p:sp>
        <p:nvSpPr>
          <p:cNvPr id="346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9300" y="1681163"/>
            <a:ext cx="8293100" cy="4202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Text:  14-point Times New Roman with 70-percent Wingdings square bullet</a:t>
            </a:r>
          </a:p>
          <a:p>
            <a:pPr lvl="1"/>
            <a:r>
              <a:rPr lang="en-US" altLang="en-US" smtClean="0"/>
              <a:t>100-percent Times New Roman round bullet (Alt 0149)</a:t>
            </a:r>
          </a:p>
          <a:p>
            <a:pPr lvl="2"/>
            <a:r>
              <a:rPr lang="en-US" altLang="en-US" smtClean="0"/>
              <a:t>100-percent Times New Roman em dash bullet (Alt 0151)</a:t>
            </a:r>
          </a:p>
          <a:p>
            <a:pPr lvl="3"/>
            <a:r>
              <a:rPr lang="en-US" altLang="en-US" smtClean="0"/>
              <a:t>100-percent Times New Roman en dash bullet (Alt 0150)</a:t>
            </a:r>
          </a:p>
        </p:txBody>
      </p:sp>
      <p:sp>
        <p:nvSpPr>
          <p:cNvPr id="3462" name="Headline"/>
          <p:cNvSpPr>
            <a:spLocks noGrp="1" noChangeArrowheads="1"/>
          </p:cNvSpPr>
          <p:nvPr>
            <p:ph type="title"/>
          </p:nvPr>
        </p:nvSpPr>
        <p:spPr bwMode="auto">
          <a:xfrm>
            <a:off x="319088" y="90488"/>
            <a:ext cx="8824912" cy="757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Major (24 Pt.) or Minor (18 Pt.) Times New Roman Bold, Title Case</a:t>
            </a:r>
          </a:p>
        </p:txBody>
      </p:sp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4410075" y="6519863"/>
            <a:ext cx="323850" cy="2286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0488" tIns="44450" rIns="90488" bIns="44450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defRPr/>
            </a:pPr>
            <a:fld id="{F366BE6B-2A2C-42D5-93D3-C1EDC557C876}" type="slidenum">
              <a:rPr lang="en-US" altLang="el-GR" sz="900" smtClean="0">
                <a:solidFill>
                  <a:srgbClr val="000000"/>
                </a:solidFill>
              </a:rPr>
              <a:pPr algn="r">
                <a:defRPr/>
              </a:pPr>
              <a:t>‹#›</a:t>
            </a:fld>
            <a:endParaRPr lang="en-US" altLang="el-GR" sz="9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76" r:id="rId1"/>
    <p:sldLayoutId id="2147485682" r:id="rId2"/>
    <p:sldLayoutId id="2147485675" r:id="rId3"/>
    <p:sldLayoutId id="2147485674" r:id="rId4"/>
    <p:sldLayoutId id="2147485673" r:id="rId5"/>
    <p:sldLayoutId id="2147485672" r:id="rId6"/>
    <p:sldLayoutId id="2147485671" r:id="rId7"/>
    <p:sldLayoutId id="2147485670" r:id="rId8"/>
    <p:sldLayoutId id="2147485669" r:id="rId9"/>
    <p:sldLayoutId id="2147485668" r:id="rId10"/>
    <p:sldLayoutId id="2147485667" r:id="rId11"/>
    <p:sldLayoutId id="2147485666" r:id="rId12"/>
    <p:sldLayoutId id="2147485665" r:id="rId13"/>
    <p:sldLayoutId id="214748566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169863" indent="-169863" algn="l" rtl="0" eaLnBrk="0" fontAlgn="base" hangingPunct="0">
        <a:spcBef>
          <a:spcPct val="50000"/>
        </a:spcBef>
        <a:spcAft>
          <a:spcPct val="0"/>
        </a:spcAft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34988" indent="-363538" algn="l" rtl="0" eaLnBrk="0" fontAlgn="base" hangingPunct="0">
        <a:spcBef>
          <a:spcPct val="0"/>
        </a:spcBef>
        <a:spcAft>
          <a:spcPct val="0"/>
        </a:spcAft>
        <a:buSzPct val="100000"/>
        <a:buFont typeface="Arial" charset="0"/>
        <a:buChar char="—"/>
        <a:defRPr sz="1400">
          <a:solidFill>
            <a:schemeClr val="tx1"/>
          </a:solidFill>
          <a:latin typeface="+mn-lt"/>
        </a:defRPr>
      </a:lvl2pPr>
      <a:lvl3pPr marL="714375" indent="-177800" algn="l" rtl="0" eaLnBrk="0" fontAlgn="base" hangingPunct="0">
        <a:spcBef>
          <a:spcPct val="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</a:defRPr>
      </a:lvl3pPr>
      <a:lvl4pPr marL="1120775" indent="-227013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sz="1400" i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58.xml"/><Relationship Id="rId13" Type="http://schemas.openxmlformats.org/officeDocument/2006/relationships/tags" Target="../tags/tag63.xml"/><Relationship Id="rId18" Type="http://schemas.openxmlformats.org/officeDocument/2006/relationships/tags" Target="../tags/tag68.xml"/><Relationship Id="rId26" Type="http://schemas.openxmlformats.org/officeDocument/2006/relationships/tags" Target="../tags/tag76.xml"/><Relationship Id="rId3" Type="http://schemas.openxmlformats.org/officeDocument/2006/relationships/tags" Target="../tags/tag53.xml"/><Relationship Id="rId21" Type="http://schemas.openxmlformats.org/officeDocument/2006/relationships/tags" Target="../tags/tag71.xml"/><Relationship Id="rId34" Type="http://schemas.openxmlformats.org/officeDocument/2006/relationships/oleObject" Target="../embeddings/oleObject13.bin"/><Relationship Id="rId7" Type="http://schemas.openxmlformats.org/officeDocument/2006/relationships/tags" Target="../tags/tag57.xml"/><Relationship Id="rId12" Type="http://schemas.openxmlformats.org/officeDocument/2006/relationships/tags" Target="../tags/tag62.xml"/><Relationship Id="rId17" Type="http://schemas.openxmlformats.org/officeDocument/2006/relationships/tags" Target="../tags/tag67.xml"/><Relationship Id="rId25" Type="http://schemas.openxmlformats.org/officeDocument/2006/relationships/tags" Target="../tags/tag75.xml"/><Relationship Id="rId33" Type="http://schemas.openxmlformats.org/officeDocument/2006/relationships/slideLayout" Target="../slideLayouts/slideLayout24.xml"/><Relationship Id="rId2" Type="http://schemas.openxmlformats.org/officeDocument/2006/relationships/tags" Target="../tags/tag52.xml"/><Relationship Id="rId16" Type="http://schemas.openxmlformats.org/officeDocument/2006/relationships/tags" Target="../tags/tag66.xml"/><Relationship Id="rId20" Type="http://schemas.openxmlformats.org/officeDocument/2006/relationships/tags" Target="../tags/tag70.xml"/><Relationship Id="rId29" Type="http://schemas.openxmlformats.org/officeDocument/2006/relationships/tags" Target="../tags/tag79.xml"/><Relationship Id="rId1" Type="http://schemas.openxmlformats.org/officeDocument/2006/relationships/vmlDrawing" Target="../drawings/vmlDrawing11.vml"/><Relationship Id="rId6" Type="http://schemas.openxmlformats.org/officeDocument/2006/relationships/tags" Target="../tags/tag56.xml"/><Relationship Id="rId11" Type="http://schemas.openxmlformats.org/officeDocument/2006/relationships/tags" Target="../tags/tag61.xml"/><Relationship Id="rId24" Type="http://schemas.openxmlformats.org/officeDocument/2006/relationships/tags" Target="../tags/tag74.xml"/><Relationship Id="rId32" Type="http://schemas.openxmlformats.org/officeDocument/2006/relationships/tags" Target="../tags/tag82.xml"/><Relationship Id="rId5" Type="http://schemas.openxmlformats.org/officeDocument/2006/relationships/tags" Target="../tags/tag55.xml"/><Relationship Id="rId15" Type="http://schemas.openxmlformats.org/officeDocument/2006/relationships/tags" Target="../tags/tag65.xml"/><Relationship Id="rId23" Type="http://schemas.openxmlformats.org/officeDocument/2006/relationships/tags" Target="../tags/tag73.xml"/><Relationship Id="rId28" Type="http://schemas.openxmlformats.org/officeDocument/2006/relationships/tags" Target="../tags/tag78.xml"/><Relationship Id="rId36" Type="http://schemas.openxmlformats.org/officeDocument/2006/relationships/oleObject" Target="../embeddings/oleObject15.bin"/><Relationship Id="rId10" Type="http://schemas.openxmlformats.org/officeDocument/2006/relationships/tags" Target="../tags/tag60.xml"/><Relationship Id="rId19" Type="http://schemas.openxmlformats.org/officeDocument/2006/relationships/tags" Target="../tags/tag69.xml"/><Relationship Id="rId31" Type="http://schemas.openxmlformats.org/officeDocument/2006/relationships/tags" Target="../tags/tag81.xml"/><Relationship Id="rId4" Type="http://schemas.openxmlformats.org/officeDocument/2006/relationships/tags" Target="../tags/tag54.xml"/><Relationship Id="rId9" Type="http://schemas.openxmlformats.org/officeDocument/2006/relationships/tags" Target="../tags/tag59.xml"/><Relationship Id="rId14" Type="http://schemas.openxmlformats.org/officeDocument/2006/relationships/tags" Target="../tags/tag64.xml"/><Relationship Id="rId22" Type="http://schemas.openxmlformats.org/officeDocument/2006/relationships/tags" Target="../tags/tag72.xml"/><Relationship Id="rId27" Type="http://schemas.openxmlformats.org/officeDocument/2006/relationships/tags" Target="../tags/tag77.xml"/><Relationship Id="rId30" Type="http://schemas.openxmlformats.org/officeDocument/2006/relationships/tags" Target="../tags/tag80.xml"/><Relationship Id="rId35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16.bin"/><Relationship Id="rId4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86.xml"/><Relationship Id="rId2" Type="http://schemas.openxmlformats.org/officeDocument/2006/relationships/tags" Target="../tags/tag85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17.bin"/><Relationship Id="rId4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18.bin"/><Relationship Id="rId4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95.xml"/><Relationship Id="rId13" Type="http://schemas.openxmlformats.org/officeDocument/2006/relationships/tags" Target="../tags/tag100.xml"/><Relationship Id="rId18" Type="http://schemas.openxmlformats.org/officeDocument/2006/relationships/tags" Target="../tags/tag105.xml"/><Relationship Id="rId3" Type="http://schemas.openxmlformats.org/officeDocument/2006/relationships/tags" Target="../tags/tag90.xml"/><Relationship Id="rId21" Type="http://schemas.openxmlformats.org/officeDocument/2006/relationships/tags" Target="../tags/tag108.xml"/><Relationship Id="rId7" Type="http://schemas.openxmlformats.org/officeDocument/2006/relationships/tags" Target="../tags/tag94.xml"/><Relationship Id="rId12" Type="http://schemas.openxmlformats.org/officeDocument/2006/relationships/tags" Target="../tags/tag99.xml"/><Relationship Id="rId17" Type="http://schemas.openxmlformats.org/officeDocument/2006/relationships/tags" Target="../tags/tag104.xml"/><Relationship Id="rId25" Type="http://schemas.openxmlformats.org/officeDocument/2006/relationships/oleObject" Target="../embeddings/oleObject21.bin"/><Relationship Id="rId2" Type="http://schemas.openxmlformats.org/officeDocument/2006/relationships/tags" Target="../tags/tag89.xml"/><Relationship Id="rId16" Type="http://schemas.openxmlformats.org/officeDocument/2006/relationships/tags" Target="../tags/tag103.xml"/><Relationship Id="rId20" Type="http://schemas.openxmlformats.org/officeDocument/2006/relationships/tags" Target="../tags/tag107.xml"/><Relationship Id="rId1" Type="http://schemas.openxmlformats.org/officeDocument/2006/relationships/vmlDrawing" Target="../drawings/vmlDrawing15.vml"/><Relationship Id="rId6" Type="http://schemas.openxmlformats.org/officeDocument/2006/relationships/tags" Target="../tags/tag93.xml"/><Relationship Id="rId11" Type="http://schemas.openxmlformats.org/officeDocument/2006/relationships/tags" Target="../tags/tag98.xml"/><Relationship Id="rId24" Type="http://schemas.openxmlformats.org/officeDocument/2006/relationships/oleObject" Target="../embeddings/oleObject20.bin"/><Relationship Id="rId5" Type="http://schemas.openxmlformats.org/officeDocument/2006/relationships/tags" Target="../tags/tag92.xml"/><Relationship Id="rId15" Type="http://schemas.openxmlformats.org/officeDocument/2006/relationships/tags" Target="../tags/tag102.xml"/><Relationship Id="rId23" Type="http://schemas.openxmlformats.org/officeDocument/2006/relationships/oleObject" Target="../embeddings/oleObject19.bin"/><Relationship Id="rId10" Type="http://schemas.openxmlformats.org/officeDocument/2006/relationships/tags" Target="../tags/tag97.xml"/><Relationship Id="rId19" Type="http://schemas.openxmlformats.org/officeDocument/2006/relationships/tags" Target="../tags/tag106.xml"/><Relationship Id="rId4" Type="http://schemas.openxmlformats.org/officeDocument/2006/relationships/tags" Target="../tags/tag91.xml"/><Relationship Id="rId9" Type="http://schemas.openxmlformats.org/officeDocument/2006/relationships/tags" Target="../tags/tag96.xml"/><Relationship Id="rId14" Type="http://schemas.openxmlformats.org/officeDocument/2006/relationships/tags" Target="../tags/tag101.xml"/><Relationship Id="rId22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10.xml"/><Relationship Id="rId2" Type="http://schemas.openxmlformats.org/officeDocument/2006/relationships/tags" Target="../tags/tag109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22.bin"/><Relationship Id="rId4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23.bin"/><Relationship Id="rId4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119.xml"/><Relationship Id="rId13" Type="http://schemas.openxmlformats.org/officeDocument/2006/relationships/tags" Target="../tags/tag124.xml"/><Relationship Id="rId18" Type="http://schemas.openxmlformats.org/officeDocument/2006/relationships/tags" Target="../tags/tag129.xml"/><Relationship Id="rId26" Type="http://schemas.openxmlformats.org/officeDocument/2006/relationships/oleObject" Target="../embeddings/oleObject26.bin"/><Relationship Id="rId3" Type="http://schemas.openxmlformats.org/officeDocument/2006/relationships/tags" Target="../tags/tag114.xml"/><Relationship Id="rId21" Type="http://schemas.openxmlformats.org/officeDocument/2006/relationships/tags" Target="../tags/tag132.xml"/><Relationship Id="rId7" Type="http://schemas.openxmlformats.org/officeDocument/2006/relationships/tags" Target="../tags/tag118.xml"/><Relationship Id="rId12" Type="http://schemas.openxmlformats.org/officeDocument/2006/relationships/tags" Target="../tags/tag123.xml"/><Relationship Id="rId17" Type="http://schemas.openxmlformats.org/officeDocument/2006/relationships/tags" Target="../tags/tag128.xml"/><Relationship Id="rId25" Type="http://schemas.openxmlformats.org/officeDocument/2006/relationships/oleObject" Target="../embeddings/oleObject25.bin"/><Relationship Id="rId2" Type="http://schemas.openxmlformats.org/officeDocument/2006/relationships/tags" Target="../tags/tag113.xml"/><Relationship Id="rId16" Type="http://schemas.openxmlformats.org/officeDocument/2006/relationships/tags" Target="../tags/tag127.xml"/><Relationship Id="rId20" Type="http://schemas.openxmlformats.org/officeDocument/2006/relationships/tags" Target="../tags/tag131.xml"/><Relationship Id="rId1" Type="http://schemas.openxmlformats.org/officeDocument/2006/relationships/vmlDrawing" Target="../drawings/vmlDrawing18.vml"/><Relationship Id="rId6" Type="http://schemas.openxmlformats.org/officeDocument/2006/relationships/tags" Target="../tags/tag117.xml"/><Relationship Id="rId11" Type="http://schemas.openxmlformats.org/officeDocument/2006/relationships/tags" Target="../tags/tag122.xml"/><Relationship Id="rId24" Type="http://schemas.openxmlformats.org/officeDocument/2006/relationships/oleObject" Target="../embeddings/oleObject24.bin"/><Relationship Id="rId5" Type="http://schemas.openxmlformats.org/officeDocument/2006/relationships/tags" Target="../tags/tag116.xml"/><Relationship Id="rId15" Type="http://schemas.openxmlformats.org/officeDocument/2006/relationships/tags" Target="../tags/tag126.xml"/><Relationship Id="rId23" Type="http://schemas.openxmlformats.org/officeDocument/2006/relationships/slideLayout" Target="../slideLayouts/slideLayout24.xml"/><Relationship Id="rId10" Type="http://schemas.openxmlformats.org/officeDocument/2006/relationships/tags" Target="../tags/tag121.xml"/><Relationship Id="rId19" Type="http://schemas.openxmlformats.org/officeDocument/2006/relationships/tags" Target="../tags/tag130.xml"/><Relationship Id="rId4" Type="http://schemas.openxmlformats.org/officeDocument/2006/relationships/tags" Target="../tags/tag115.xml"/><Relationship Id="rId9" Type="http://schemas.openxmlformats.org/officeDocument/2006/relationships/tags" Target="../tags/tag120.xml"/><Relationship Id="rId14" Type="http://schemas.openxmlformats.org/officeDocument/2006/relationships/tags" Target="../tags/tag125.xml"/><Relationship Id="rId22" Type="http://schemas.openxmlformats.org/officeDocument/2006/relationships/tags" Target="../tags/tag13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135.xml"/><Relationship Id="rId2" Type="http://schemas.openxmlformats.org/officeDocument/2006/relationships/tags" Target="../tags/tag134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27.bin"/><Relationship Id="rId4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37.xml"/><Relationship Id="rId2" Type="http://schemas.openxmlformats.org/officeDocument/2006/relationships/tags" Target="../tags/tag136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28.bin"/><Relationship Id="rId4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144.xml"/><Relationship Id="rId13" Type="http://schemas.openxmlformats.org/officeDocument/2006/relationships/tags" Target="../tags/tag149.xml"/><Relationship Id="rId18" Type="http://schemas.openxmlformats.org/officeDocument/2006/relationships/tags" Target="../tags/tag154.xml"/><Relationship Id="rId3" Type="http://schemas.openxmlformats.org/officeDocument/2006/relationships/tags" Target="../tags/tag139.xml"/><Relationship Id="rId21" Type="http://schemas.openxmlformats.org/officeDocument/2006/relationships/slideLayout" Target="../slideLayouts/slideLayout24.xml"/><Relationship Id="rId7" Type="http://schemas.openxmlformats.org/officeDocument/2006/relationships/tags" Target="../tags/tag143.xml"/><Relationship Id="rId12" Type="http://schemas.openxmlformats.org/officeDocument/2006/relationships/tags" Target="../tags/tag148.xml"/><Relationship Id="rId17" Type="http://schemas.openxmlformats.org/officeDocument/2006/relationships/tags" Target="../tags/tag153.xml"/><Relationship Id="rId2" Type="http://schemas.openxmlformats.org/officeDocument/2006/relationships/tags" Target="../tags/tag138.xml"/><Relationship Id="rId16" Type="http://schemas.openxmlformats.org/officeDocument/2006/relationships/tags" Target="../tags/tag152.xml"/><Relationship Id="rId20" Type="http://schemas.openxmlformats.org/officeDocument/2006/relationships/tags" Target="../tags/tag156.xml"/><Relationship Id="rId1" Type="http://schemas.openxmlformats.org/officeDocument/2006/relationships/vmlDrawing" Target="../drawings/vmlDrawing21.vml"/><Relationship Id="rId6" Type="http://schemas.openxmlformats.org/officeDocument/2006/relationships/tags" Target="../tags/tag142.xml"/><Relationship Id="rId11" Type="http://schemas.openxmlformats.org/officeDocument/2006/relationships/tags" Target="../tags/tag147.xml"/><Relationship Id="rId24" Type="http://schemas.openxmlformats.org/officeDocument/2006/relationships/oleObject" Target="../embeddings/oleObject31.bin"/><Relationship Id="rId5" Type="http://schemas.openxmlformats.org/officeDocument/2006/relationships/tags" Target="../tags/tag141.xml"/><Relationship Id="rId15" Type="http://schemas.openxmlformats.org/officeDocument/2006/relationships/tags" Target="../tags/tag151.xml"/><Relationship Id="rId23" Type="http://schemas.openxmlformats.org/officeDocument/2006/relationships/oleObject" Target="../embeddings/oleObject30.bin"/><Relationship Id="rId10" Type="http://schemas.openxmlformats.org/officeDocument/2006/relationships/tags" Target="../tags/tag146.xml"/><Relationship Id="rId19" Type="http://schemas.openxmlformats.org/officeDocument/2006/relationships/tags" Target="../tags/tag155.xml"/><Relationship Id="rId4" Type="http://schemas.openxmlformats.org/officeDocument/2006/relationships/tags" Target="../tags/tag140.xml"/><Relationship Id="rId9" Type="http://schemas.openxmlformats.org/officeDocument/2006/relationships/tags" Target="../tags/tag145.xml"/><Relationship Id="rId14" Type="http://schemas.openxmlformats.org/officeDocument/2006/relationships/tags" Target="../tags/tag150.xml"/><Relationship Id="rId22" Type="http://schemas.openxmlformats.org/officeDocument/2006/relationships/oleObject" Target="../embeddings/oleObject2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158.xml"/><Relationship Id="rId2" Type="http://schemas.openxmlformats.org/officeDocument/2006/relationships/tags" Target="../tags/tag157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32.bin"/><Relationship Id="rId4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160.xml"/><Relationship Id="rId2" Type="http://schemas.openxmlformats.org/officeDocument/2006/relationships/tags" Target="../tags/tag159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33.bin"/><Relationship Id="rId4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167.xml"/><Relationship Id="rId13" Type="http://schemas.openxmlformats.org/officeDocument/2006/relationships/tags" Target="../tags/tag172.xml"/><Relationship Id="rId18" Type="http://schemas.openxmlformats.org/officeDocument/2006/relationships/tags" Target="../tags/tag177.xml"/><Relationship Id="rId26" Type="http://schemas.openxmlformats.org/officeDocument/2006/relationships/tags" Target="../tags/tag185.xml"/><Relationship Id="rId3" Type="http://schemas.openxmlformats.org/officeDocument/2006/relationships/tags" Target="../tags/tag162.xml"/><Relationship Id="rId21" Type="http://schemas.openxmlformats.org/officeDocument/2006/relationships/tags" Target="../tags/tag180.xml"/><Relationship Id="rId7" Type="http://schemas.openxmlformats.org/officeDocument/2006/relationships/tags" Target="../tags/tag166.xml"/><Relationship Id="rId12" Type="http://schemas.openxmlformats.org/officeDocument/2006/relationships/tags" Target="../tags/tag171.xml"/><Relationship Id="rId17" Type="http://schemas.openxmlformats.org/officeDocument/2006/relationships/tags" Target="../tags/tag176.xml"/><Relationship Id="rId25" Type="http://schemas.openxmlformats.org/officeDocument/2006/relationships/tags" Target="../tags/tag184.xml"/><Relationship Id="rId2" Type="http://schemas.openxmlformats.org/officeDocument/2006/relationships/tags" Target="../tags/tag161.xml"/><Relationship Id="rId16" Type="http://schemas.openxmlformats.org/officeDocument/2006/relationships/tags" Target="../tags/tag175.xml"/><Relationship Id="rId20" Type="http://schemas.openxmlformats.org/officeDocument/2006/relationships/tags" Target="../tags/tag179.xml"/><Relationship Id="rId29" Type="http://schemas.openxmlformats.org/officeDocument/2006/relationships/oleObject" Target="../embeddings/oleObject34.bin"/><Relationship Id="rId1" Type="http://schemas.openxmlformats.org/officeDocument/2006/relationships/vmlDrawing" Target="../drawings/vmlDrawing24.vml"/><Relationship Id="rId6" Type="http://schemas.openxmlformats.org/officeDocument/2006/relationships/tags" Target="../tags/tag165.xml"/><Relationship Id="rId11" Type="http://schemas.openxmlformats.org/officeDocument/2006/relationships/tags" Target="../tags/tag170.xml"/><Relationship Id="rId24" Type="http://schemas.openxmlformats.org/officeDocument/2006/relationships/tags" Target="../tags/tag183.xml"/><Relationship Id="rId5" Type="http://schemas.openxmlformats.org/officeDocument/2006/relationships/tags" Target="../tags/tag164.xml"/><Relationship Id="rId15" Type="http://schemas.openxmlformats.org/officeDocument/2006/relationships/tags" Target="../tags/tag174.xml"/><Relationship Id="rId23" Type="http://schemas.openxmlformats.org/officeDocument/2006/relationships/tags" Target="../tags/tag182.xml"/><Relationship Id="rId28" Type="http://schemas.openxmlformats.org/officeDocument/2006/relationships/slideLayout" Target="../slideLayouts/slideLayout24.xml"/><Relationship Id="rId10" Type="http://schemas.openxmlformats.org/officeDocument/2006/relationships/tags" Target="../tags/tag169.xml"/><Relationship Id="rId19" Type="http://schemas.openxmlformats.org/officeDocument/2006/relationships/tags" Target="../tags/tag178.xml"/><Relationship Id="rId31" Type="http://schemas.openxmlformats.org/officeDocument/2006/relationships/oleObject" Target="../embeddings/oleObject36.bin"/><Relationship Id="rId4" Type="http://schemas.openxmlformats.org/officeDocument/2006/relationships/tags" Target="../tags/tag163.xml"/><Relationship Id="rId9" Type="http://schemas.openxmlformats.org/officeDocument/2006/relationships/tags" Target="../tags/tag168.xml"/><Relationship Id="rId14" Type="http://schemas.openxmlformats.org/officeDocument/2006/relationships/tags" Target="../tags/tag173.xml"/><Relationship Id="rId22" Type="http://schemas.openxmlformats.org/officeDocument/2006/relationships/tags" Target="../tags/tag181.xml"/><Relationship Id="rId27" Type="http://schemas.openxmlformats.org/officeDocument/2006/relationships/tags" Target="../tags/tag186.xml"/><Relationship Id="rId30" Type="http://schemas.openxmlformats.org/officeDocument/2006/relationships/oleObject" Target="../embeddings/oleObject3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188.xml"/><Relationship Id="rId2" Type="http://schemas.openxmlformats.org/officeDocument/2006/relationships/tags" Target="../tags/tag187.xml"/><Relationship Id="rId1" Type="http://schemas.openxmlformats.org/officeDocument/2006/relationships/vmlDrawing" Target="../drawings/vmlDrawing25.vml"/><Relationship Id="rId5" Type="http://schemas.openxmlformats.org/officeDocument/2006/relationships/oleObject" Target="../embeddings/oleObject37.bin"/><Relationship Id="rId4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190.xml"/><Relationship Id="rId2" Type="http://schemas.openxmlformats.org/officeDocument/2006/relationships/tags" Target="../tags/tag189.xml"/><Relationship Id="rId1" Type="http://schemas.openxmlformats.org/officeDocument/2006/relationships/vmlDrawing" Target="../drawings/vmlDrawing26.vml"/><Relationship Id="rId5" Type="http://schemas.openxmlformats.org/officeDocument/2006/relationships/oleObject" Target="../embeddings/oleObject38.bin"/><Relationship Id="rId4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197.xml"/><Relationship Id="rId13" Type="http://schemas.openxmlformats.org/officeDocument/2006/relationships/tags" Target="../tags/tag202.xml"/><Relationship Id="rId3" Type="http://schemas.openxmlformats.org/officeDocument/2006/relationships/tags" Target="../tags/tag192.xml"/><Relationship Id="rId7" Type="http://schemas.openxmlformats.org/officeDocument/2006/relationships/tags" Target="../tags/tag196.xml"/><Relationship Id="rId12" Type="http://schemas.openxmlformats.org/officeDocument/2006/relationships/tags" Target="../tags/tag201.xml"/><Relationship Id="rId17" Type="http://schemas.openxmlformats.org/officeDocument/2006/relationships/oleObject" Target="../embeddings/oleObject41.bin"/><Relationship Id="rId2" Type="http://schemas.openxmlformats.org/officeDocument/2006/relationships/tags" Target="../tags/tag191.xml"/><Relationship Id="rId16" Type="http://schemas.openxmlformats.org/officeDocument/2006/relationships/oleObject" Target="../embeddings/oleObject40.bin"/><Relationship Id="rId1" Type="http://schemas.openxmlformats.org/officeDocument/2006/relationships/vmlDrawing" Target="../drawings/vmlDrawing27.vml"/><Relationship Id="rId6" Type="http://schemas.openxmlformats.org/officeDocument/2006/relationships/tags" Target="../tags/tag195.xml"/><Relationship Id="rId11" Type="http://schemas.openxmlformats.org/officeDocument/2006/relationships/tags" Target="../tags/tag200.xml"/><Relationship Id="rId5" Type="http://schemas.openxmlformats.org/officeDocument/2006/relationships/tags" Target="../tags/tag194.xml"/><Relationship Id="rId15" Type="http://schemas.openxmlformats.org/officeDocument/2006/relationships/oleObject" Target="../embeddings/oleObject39.bin"/><Relationship Id="rId10" Type="http://schemas.openxmlformats.org/officeDocument/2006/relationships/tags" Target="../tags/tag199.xml"/><Relationship Id="rId4" Type="http://schemas.openxmlformats.org/officeDocument/2006/relationships/tags" Target="../tags/tag193.xml"/><Relationship Id="rId9" Type="http://schemas.openxmlformats.org/officeDocument/2006/relationships/tags" Target="../tags/tag198.xml"/><Relationship Id="rId14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204.xml"/><Relationship Id="rId2" Type="http://schemas.openxmlformats.org/officeDocument/2006/relationships/tags" Target="../tags/tag203.xml"/><Relationship Id="rId1" Type="http://schemas.openxmlformats.org/officeDocument/2006/relationships/vmlDrawing" Target="../drawings/vmlDrawing28.vml"/><Relationship Id="rId5" Type="http://schemas.openxmlformats.org/officeDocument/2006/relationships/oleObject" Target="../embeddings/oleObject42.bin"/><Relationship Id="rId4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206.xml"/><Relationship Id="rId2" Type="http://schemas.openxmlformats.org/officeDocument/2006/relationships/tags" Target="../tags/tag205.xml"/><Relationship Id="rId1" Type="http://schemas.openxmlformats.org/officeDocument/2006/relationships/vmlDrawing" Target="../drawings/vmlDrawing29.vml"/><Relationship Id="rId5" Type="http://schemas.openxmlformats.org/officeDocument/2006/relationships/oleObject" Target="../embeddings/oleObject43.bin"/><Relationship Id="rId4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213.xml"/><Relationship Id="rId13" Type="http://schemas.openxmlformats.org/officeDocument/2006/relationships/tags" Target="../tags/tag218.xml"/><Relationship Id="rId3" Type="http://schemas.openxmlformats.org/officeDocument/2006/relationships/tags" Target="../tags/tag208.xml"/><Relationship Id="rId7" Type="http://schemas.openxmlformats.org/officeDocument/2006/relationships/tags" Target="../tags/tag212.xml"/><Relationship Id="rId12" Type="http://schemas.openxmlformats.org/officeDocument/2006/relationships/tags" Target="../tags/tag217.xml"/><Relationship Id="rId17" Type="http://schemas.openxmlformats.org/officeDocument/2006/relationships/oleObject" Target="../embeddings/oleObject46.bin"/><Relationship Id="rId2" Type="http://schemas.openxmlformats.org/officeDocument/2006/relationships/tags" Target="../tags/tag207.xml"/><Relationship Id="rId16" Type="http://schemas.openxmlformats.org/officeDocument/2006/relationships/oleObject" Target="../embeddings/oleObject45.bin"/><Relationship Id="rId1" Type="http://schemas.openxmlformats.org/officeDocument/2006/relationships/vmlDrawing" Target="../drawings/vmlDrawing30.vml"/><Relationship Id="rId6" Type="http://schemas.openxmlformats.org/officeDocument/2006/relationships/tags" Target="../tags/tag211.xml"/><Relationship Id="rId11" Type="http://schemas.openxmlformats.org/officeDocument/2006/relationships/tags" Target="../tags/tag216.xml"/><Relationship Id="rId5" Type="http://schemas.openxmlformats.org/officeDocument/2006/relationships/tags" Target="../tags/tag210.xml"/><Relationship Id="rId15" Type="http://schemas.openxmlformats.org/officeDocument/2006/relationships/oleObject" Target="../embeddings/oleObject44.bin"/><Relationship Id="rId10" Type="http://schemas.openxmlformats.org/officeDocument/2006/relationships/tags" Target="../tags/tag215.xml"/><Relationship Id="rId4" Type="http://schemas.openxmlformats.org/officeDocument/2006/relationships/tags" Target="../tags/tag209.xml"/><Relationship Id="rId9" Type="http://schemas.openxmlformats.org/officeDocument/2006/relationships/tags" Target="../tags/tag214.xml"/><Relationship Id="rId14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tags" Target="../tags/tag220.xml"/><Relationship Id="rId2" Type="http://schemas.openxmlformats.org/officeDocument/2006/relationships/tags" Target="../tags/tag219.xml"/><Relationship Id="rId1" Type="http://schemas.openxmlformats.org/officeDocument/2006/relationships/vmlDrawing" Target="../drawings/vmlDrawing31.vml"/><Relationship Id="rId5" Type="http://schemas.openxmlformats.org/officeDocument/2006/relationships/oleObject" Target="../embeddings/oleObject47.bin"/><Relationship Id="rId4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222.xml"/><Relationship Id="rId2" Type="http://schemas.openxmlformats.org/officeDocument/2006/relationships/tags" Target="../tags/tag221.xml"/><Relationship Id="rId1" Type="http://schemas.openxmlformats.org/officeDocument/2006/relationships/vmlDrawing" Target="../drawings/vmlDrawing32.vml"/><Relationship Id="rId5" Type="http://schemas.openxmlformats.org/officeDocument/2006/relationships/oleObject" Target="../embeddings/oleObject48.bin"/><Relationship Id="rId4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224.xml"/><Relationship Id="rId2" Type="http://schemas.openxmlformats.org/officeDocument/2006/relationships/tags" Target="../tags/tag223.xml"/><Relationship Id="rId1" Type="http://schemas.openxmlformats.org/officeDocument/2006/relationships/vmlDrawing" Target="../drawings/vmlDrawing33.vml"/><Relationship Id="rId5" Type="http://schemas.openxmlformats.org/officeDocument/2006/relationships/oleObject" Target="../embeddings/oleObject49.bin"/><Relationship Id="rId4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14.xml"/><Relationship Id="rId7" Type="http://schemas.openxmlformats.org/officeDocument/2006/relationships/image" Target="../media/image5.png"/><Relationship Id="rId2" Type="http://schemas.openxmlformats.org/officeDocument/2006/relationships/tags" Target="../tags/tag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24.xml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7.bin"/><Relationship Id="rId4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8.bin"/><Relationship Id="rId4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tags" Target="../tags/tag35.xml"/><Relationship Id="rId26" Type="http://schemas.openxmlformats.org/officeDocument/2006/relationships/tags" Target="../tags/tag43.xml"/><Relationship Id="rId3" Type="http://schemas.openxmlformats.org/officeDocument/2006/relationships/tags" Target="../tags/tag20.xml"/><Relationship Id="rId21" Type="http://schemas.openxmlformats.org/officeDocument/2006/relationships/tags" Target="../tags/tag38.xml"/><Relationship Id="rId34" Type="http://schemas.openxmlformats.org/officeDocument/2006/relationships/oleObject" Target="../embeddings/oleObject9.bin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5" Type="http://schemas.openxmlformats.org/officeDocument/2006/relationships/tags" Target="../tags/tag42.xml"/><Relationship Id="rId33" Type="http://schemas.openxmlformats.org/officeDocument/2006/relationships/slideLayout" Target="../slideLayouts/slideLayout24.xml"/><Relationship Id="rId2" Type="http://schemas.openxmlformats.org/officeDocument/2006/relationships/tags" Target="../tags/tag19.xml"/><Relationship Id="rId16" Type="http://schemas.openxmlformats.org/officeDocument/2006/relationships/tags" Target="../tags/tag33.xml"/><Relationship Id="rId20" Type="http://schemas.openxmlformats.org/officeDocument/2006/relationships/tags" Target="../tags/tag37.xml"/><Relationship Id="rId29" Type="http://schemas.openxmlformats.org/officeDocument/2006/relationships/tags" Target="../tags/tag46.xml"/><Relationship Id="rId1" Type="http://schemas.openxmlformats.org/officeDocument/2006/relationships/vmlDrawing" Target="../drawings/vmlDrawing9.v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24" Type="http://schemas.openxmlformats.org/officeDocument/2006/relationships/tags" Target="../tags/tag41.xml"/><Relationship Id="rId32" Type="http://schemas.openxmlformats.org/officeDocument/2006/relationships/tags" Target="../tags/tag49.xml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23" Type="http://schemas.openxmlformats.org/officeDocument/2006/relationships/tags" Target="../tags/tag40.xml"/><Relationship Id="rId28" Type="http://schemas.openxmlformats.org/officeDocument/2006/relationships/tags" Target="../tags/tag45.xml"/><Relationship Id="rId36" Type="http://schemas.openxmlformats.org/officeDocument/2006/relationships/oleObject" Target="../embeddings/oleObject11.bin"/><Relationship Id="rId10" Type="http://schemas.openxmlformats.org/officeDocument/2006/relationships/tags" Target="../tags/tag27.xml"/><Relationship Id="rId19" Type="http://schemas.openxmlformats.org/officeDocument/2006/relationships/tags" Target="../tags/tag36.xml"/><Relationship Id="rId31" Type="http://schemas.openxmlformats.org/officeDocument/2006/relationships/tags" Target="../tags/tag48.xml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Relationship Id="rId22" Type="http://schemas.openxmlformats.org/officeDocument/2006/relationships/tags" Target="../tags/tag39.xml"/><Relationship Id="rId27" Type="http://schemas.openxmlformats.org/officeDocument/2006/relationships/tags" Target="../tags/tag44.xml"/><Relationship Id="rId30" Type="http://schemas.openxmlformats.org/officeDocument/2006/relationships/tags" Target="../tags/tag47.xml"/><Relationship Id="rId35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2.bin"/><Relationship Id="rId4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849" name="AutoShape 32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46050" cy="158750"/>
        </p:xfrm>
        <a:graphic>
          <a:graphicData uri="http://schemas.openxmlformats.org/presentationml/2006/ole">
            <p:oleObj spid="_x0000_s22849" name="think-cell Slide" r:id="rId5" imgW="0" imgH="0" progId="">
              <p:embed/>
            </p:oleObj>
          </a:graphicData>
        </a:graphic>
      </p:graphicFrame>
      <p:sp>
        <p:nvSpPr>
          <p:cNvPr id="22850" name="Rectangle 8"/>
          <p:cNvSpPr>
            <a:spLocks noChangeArrowheads="1"/>
          </p:cNvSpPr>
          <p:nvPr/>
        </p:nvSpPr>
        <p:spPr bwMode="auto">
          <a:xfrm flipV="1">
            <a:off x="265113" y="6181725"/>
            <a:ext cx="8613775" cy="746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 altLang="en-US">
              <a:solidFill>
                <a:srgbClr val="000000"/>
              </a:solidFill>
            </a:endParaRPr>
          </a:p>
        </p:txBody>
      </p:sp>
      <p:sp>
        <p:nvSpPr>
          <p:cNvPr id="22851" name="Rectangle 9"/>
          <p:cNvSpPr>
            <a:spLocks noChangeArrowheads="1"/>
          </p:cNvSpPr>
          <p:nvPr/>
        </p:nvSpPr>
        <p:spPr bwMode="auto">
          <a:xfrm flipV="1">
            <a:off x="265113" y="2036763"/>
            <a:ext cx="8613775" cy="746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l-GR" altLang="en-US">
              <a:solidFill>
                <a:srgbClr val="000000"/>
              </a:solidFill>
            </a:endParaRPr>
          </a:p>
        </p:txBody>
      </p:sp>
      <p:sp>
        <p:nvSpPr>
          <p:cNvPr id="22852" name="Rectangle 5"/>
          <p:cNvSpPr>
            <a:spLocks noChangeArrowheads="1"/>
          </p:cNvSpPr>
          <p:nvPr/>
        </p:nvSpPr>
        <p:spPr bwMode="auto">
          <a:xfrm>
            <a:off x="265113" y="5857875"/>
            <a:ext cx="80724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el-GR" altLang="en-US" sz="2100">
                <a:solidFill>
                  <a:srgbClr val="000000"/>
                </a:solidFill>
                <a:latin typeface="Calibri" pitchFamily="34" charset="0"/>
              </a:rPr>
              <a:t>Οκτώβριος</a:t>
            </a:r>
            <a:r>
              <a:rPr lang="en-US" altLang="en-US" sz="2100">
                <a:solidFill>
                  <a:srgbClr val="000000"/>
                </a:solidFill>
                <a:latin typeface="Calibri" pitchFamily="34" charset="0"/>
              </a:rPr>
              <a:t> 2018</a:t>
            </a:r>
          </a:p>
        </p:txBody>
      </p:sp>
      <p:sp>
        <p:nvSpPr>
          <p:cNvPr id="22853" name="13 - Ορθογώνιο"/>
          <p:cNvSpPr>
            <a:spLocks noChangeArrowheads="1"/>
          </p:cNvSpPr>
          <p:nvPr/>
        </p:nvSpPr>
        <p:spPr bwMode="auto">
          <a:xfrm>
            <a:off x="0" y="0"/>
            <a:ext cx="9144000" cy="18415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marL="182563" indent="-182563">
              <a:buFontTx/>
              <a:buChar char="•"/>
            </a:pPr>
            <a:endParaRPr lang="el-GR" altLang="en-US" sz="600">
              <a:solidFill>
                <a:srgbClr val="000000"/>
              </a:solidFill>
            </a:endParaRPr>
          </a:p>
        </p:txBody>
      </p:sp>
      <p:sp>
        <p:nvSpPr>
          <p:cNvPr id="22854" name="Rectangle 5"/>
          <p:cNvSpPr>
            <a:spLocks noChangeArrowheads="1"/>
          </p:cNvSpPr>
          <p:nvPr/>
        </p:nvSpPr>
        <p:spPr bwMode="auto">
          <a:xfrm>
            <a:off x="250825" y="2306638"/>
            <a:ext cx="8642350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el-GR" altLang="en-US" sz="2700">
                <a:solidFill>
                  <a:srgbClr val="000000"/>
                </a:solidFill>
                <a:latin typeface="Calibri" pitchFamily="34" charset="0"/>
              </a:rPr>
              <a:t>Εναλλακτικά συμπληρωματικά εργαλεία χρηματοδότησης της ελληνικής οικονομίας</a:t>
            </a:r>
            <a:r>
              <a:rPr lang="en-US" altLang="en-US" sz="2700">
                <a:solidFill>
                  <a:srgbClr val="000000"/>
                </a:solidFill>
                <a:latin typeface="Calibri" pitchFamily="34" charset="0"/>
              </a:rPr>
              <a:t>: </a:t>
            </a:r>
            <a:endParaRPr lang="el-GR" altLang="en-US" sz="2700">
              <a:solidFill>
                <a:srgbClr val="000000"/>
              </a:solidFill>
              <a:latin typeface="Calibri" pitchFamily="34" charset="0"/>
            </a:endParaRPr>
          </a:p>
          <a:p>
            <a:pPr>
              <a:lnSpc>
                <a:spcPct val="95000"/>
              </a:lnSpc>
            </a:pPr>
            <a:r>
              <a:rPr lang="el-GR" altLang="en-US" sz="2700">
                <a:solidFill>
                  <a:srgbClr val="7030A0"/>
                </a:solidFill>
                <a:latin typeface="Calibri" pitchFamily="34" charset="0"/>
              </a:rPr>
              <a:t>Προκλήσεις Ολιστικής Αναπτυξιακής Στρατηγικής</a:t>
            </a:r>
            <a:r>
              <a:rPr lang="en-US" altLang="en-US" sz="270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el-GR" altLang="en-US" sz="2700">
                <a:solidFill>
                  <a:srgbClr val="7030A0"/>
                </a:solidFill>
                <a:latin typeface="Calibri" pitchFamily="34" charset="0"/>
              </a:rPr>
              <a:t> </a:t>
            </a:r>
            <a:endParaRPr lang="el-GR" altLang="en-US" sz="1500" b="1">
              <a:solidFill>
                <a:srgbClr val="7030A0"/>
              </a:solidFill>
              <a:latin typeface="Calibri" pitchFamily="34" charset="0"/>
            </a:endParaRPr>
          </a:p>
        </p:txBody>
      </p:sp>
      <p:pic>
        <p:nvPicPr>
          <p:cNvPr id="22855" name="Picture 281" descr="Υπουργείο Οικονομίας &amp; Ανάπτυξης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5113" y="492125"/>
            <a:ext cx="2254250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9722" name="Object 26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69722" name="think-cell Slide" r:id="rId34" imgW="360" imgH="360" progId="">
              <p:embed/>
            </p:oleObj>
          </a:graphicData>
        </a:graphic>
      </p:graphicFrame>
      <p:sp>
        <p:nvSpPr>
          <p:cNvPr id="23" name="22 - Ορθογώνιο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90525" cy="184150"/>
          </a:xfrm>
          <a:prstGeom prst="rect">
            <a:avLst/>
          </a:prstGeom>
          <a:solidFill>
            <a:scrgbClr r="0" g="0" b="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1150" dirty="0">
              <a:solidFill>
                <a:srgbClr val="000099"/>
              </a:solidFill>
              <a:latin typeface="Calibri"/>
              <a:cs typeface="+mn-cs"/>
              <a:sym typeface="Calibri"/>
            </a:endParaRPr>
          </a:p>
        </p:txBody>
      </p:sp>
      <p:sp>
        <p:nvSpPr>
          <p:cNvPr id="6697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Επιχειρηματικότητα: βασικά μεγέθη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gray">
          <a:xfrm>
            <a:off x="4759325" y="2595563"/>
            <a:ext cx="3927475" cy="293687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rgbClr val="000000"/>
            </a:outerShdw>
          </a:effectLst>
        </p:spPr>
        <p:txBody>
          <a:bodyPr tIns="54000" bIns="54000" anchor="b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2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Πηγή προέλευσης και τρόπος διάθεσης</a:t>
            </a:r>
            <a:endParaRPr lang="en-GB" sz="1200" b="1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gray">
          <a:xfrm>
            <a:off x="319088" y="1592263"/>
            <a:ext cx="8453437" cy="954087"/>
          </a:xfrm>
          <a:prstGeom prst="rect">
            <a:avLst/>
          </a:prstGeom>
          <a:solidFill>
            <a:schemeClr val="bg1">
              <a:alpha val="40000"/>
            </a:schemeClr>
          </a:solidFill>
          <a:ln w="2540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0934" tIns="107424" rIns="90934" bIns="45464" anchor="ctr"/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12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διαφορετικά χρηματοδοτικά προγράμματα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Πηγές πόρων: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57% δημόσια συμμετοχή, 22% ιδιωτική συμμετοχή, 18% τράπεζες,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3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% λοιποί μηχανισμοί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Τρόπος διάθεσης: </a:t>
            </a:r>
            <a:r>
              <a:rPr lang="en-US" sz="1300" dirty="0">
                <a:latin typeface="Calibri" panose="020F0502020204030204" pitchFamily="34" charset="0"/>
                <a:cs typeface="Arial" pitchFamily="34" charset="0"/>
              </a:rPr>
              <a:t>3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0% δάνεια, 3% εγγυήσεις, 45% ΙΚ (και οιονεί ΙΚ), 1% </a:t>
            </a:r>
            <a:r>
              <a:rPr lang="el-GR" sz="1300" dirty="0" err="1">
                <a:latin typeface="Calibri" panose="020F0502020204030204" pitchFamily="34" charset="0"/>
                <a:cs typeface="Arial" pitchFamily="34" charset="0"/>
              </a:rPr>
              <a:t>μικροπιστώσεις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 και 20% επιδοτήσεις</a:t>
            </a:r>
            <a:endParaRPr lang="el-GR" sz="1300" dirty="0"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669727" name="Chart 3"/>
          <p:cNvGraphicFramePr>
            <a:graphicFrameLocks/>
          </p:cNvGraphicFramePr>
          <p:nvPr>
            <p:custDataLst>
              <p:tags r:id="rId4"/>
            </p:custDataLst>
          </p:nvPr>
        </p:nvGraphicFramePr>
        <p:xfrm>
          <a:off x="4325938" y="3154363"/>
          <a:ext cx="2514600" cy="1976437"/>
        </p:xfrm>
        <a:graphic>
          <a:graphicData uri="http://schemas.openxmlformats.org/presentationml/2006/ole">
            <p:oleObj spid="_x0000_s669727" r:id="rId35" imgW="2511770" imgH="1981372" progId="Excel.Chart.8">
              <p:embed/>
            </p:oleObj>
          </a:graphicData>
        </a:graphic>
      </p:graphicFrame>
      <p:cxnSp>
        <p:nvCxnSpPr>
          <p:cNvPr id="669728" name="Ευθεία γραμμή σύνδεσης 103"/>
          <p:cNvCxnSpPr>
            <a:cxnSpLocks noChangeShapeType="1"/>
          </p:cNvCxnSpPr>
          <p:nvPr>
            <p:custDataLst>
              <p:tags r:id="rId5"/>
            </p:custDataLst>
          </p:nvPr>
        </p:nvCxnSpPr>
        <p:spPr bwMode="auto">
          <a:xfrm flipH="1">
            <a:off x="6143625" y="3559175"/>
            <a:ext cx="93663" cy="0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6" name="Rectangle 2"/>
          <p:cNvSpPr>
            <a:spLocks noGrp="1" noChangeArrowheads="1"/>
          </p:cNvSpPr>
          <p:nvPr>
            <p:custDataLst>
              <p:tags r:id="rId6"/>
            </p:custDataLst>
          </p:nvPr>
        </p:nvSpPr>
        <p:spPr bwMode="auto">
          <a:xfrm>
            <a:off x="4989513" y="3017838"/>
            <a:ext cx="277812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 smtClean="0">
                <a:latin typeface="Calibri"/>
                <a:sym typeface="Calibri"/>
              </a:rPr>
              <a:t>εκ. €</a:t>
            </a:r>
          </a:p>
        </p:txBody>
      </p:sp>
      <p:sp>
        <p:nvSpPr>
          <p:cNvPr id="15" name="Rectangle 2"/>
          <p:cNvSpPr>
            <a:spLocks noGrp="1" noChangeArrowheads="1"/>
          </p:cNvSpPr>
          <p:nvPr>
            <p:custDataLst>
              <p:tags r:id="rId7"/>
            </p:custDataLst>
          </p:nvPr>
        </p:nvSpPr>
        <p:spPr bwMode="auto">
          <a:xfrm>
            <a:off x="5260975" y="5019675"/>
            <a:ext cx="11366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0584E7C5-0D4C-4C67-A8D5-5651691FF40C}" type="datetime'''''Π''''ηγέ''ς'''' π''ρ''''''''οέλ''ε''''''''υσ''''η''''ς'''">
              <a:rPr lang="el-GR" altLang="en-US" sz="1150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Πηγές προέλευσης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21" name="Rectangle 2"/>
          <p:cNvSpPr>
            <a:spLocks noGrp="1" noChangeArrowheads="1"/>
          </p:cNvSpPr>
          <p:nvPr>
            <p:custDataLst>
              <p:tags r:id="rId8"/>
            </p:custDataLst>
          </p:nvPr>
        </p:nvSpPr>
        <p:spPr bwMode="gray">
          <a:xfrm>
            <a:off x="5640388" y="3340100"/>
            <a:ext cx="379412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20638" tIns="0" rIns="20638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41C85945-1E38-4DE6-8AA9-09E9F85E0272}" type="datetime'''''''''4''''''''''.''''''''''''''''''3''''''22'''">
              <a:rPr lang="el-GR" altLang="en-US" sz="1150" b="1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4.322</a:t>
            </a:fld>
            <a:endParaRPr lang="el-GR" altLang="en-US" sz="1150" b="1" dirty="0" smtClean="0">
              <a:latin typeface="Calibri"/>
              <a:sym typeface="Calibri"/>
            </a:endParaRPr>
          </a:p>
        </p:txBody>
      </p:sp>
      <p:graphicFrame>
        <p:nvGraphicFramePr>
          <p:cNvPr id="669732" name="Chart 3"/>
          <p:cNvGraphicFramePr>
            <a:graphicFrameLocks/>
          </p:cNvGraphicFramePr>
          <p:nvPr>
            <p:custDataLst>
              <p:tags r:id="rId9"/>
            </p:custDataLst>
          </p:nvPr>
        </p:nvGraphicFramePr>
        <p:xfrm>
          <a:off x="6746875" y="3154363"/>
          <a:ext cx="2514600" cy="1976437"/>
        </p:xfrm>
        <a:graphic>
          <a:graphicData uri="http://schemas.openxmlformats.org/presentationml/2006/ole">
            <p:oleObj spid="_x0000_s669732" r:id="rId36" imgW="2511770" imgH="1981372" progId="Excel.Chart.8">
              <p:embed/>
            </p:oleObj>
          </a:graphicData>
        </a:graphic>
      </p:graphicFrame>
      <p:cxnSp>
        <p:nvCxnSpPr>
          <p:cNvPr id="669733" name="Ευθεία γραμμή σύνδεσης 29"/>
          <p:cNvCxnSpPr>
            <a:cxnSpLocks noChangeShapeType="1"/>
          </p:cNvCxnSpPr>
          <p:nvPr>
            <p:custDataLst>
              <p:tags r:id="rId10"/>
            </p:custDataLst>
          </p:nvPr>
        </p:nvCxnSpPr>
        <p:spPr bwMode="auto">
          <a:xfrm>
            <a:off x="7350125" y="3476625"/>
            <a:ext cx="93663" cy="71438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9734" name="Ευθεία γραμμή σύνδεσης 30"/>
          <p:cNvCxnSpPr>
            <a:cxnSpLocks noChangeShapeType="1"/>
          </p:cNvCxnSpPr>
          <p:nvPr>
            <p:custDataLst>
              <p:tags r:id="rId11"/>
            </p:custDataLst>
          </p:nvPr>
        </p:nvCxnSpPr>
        <p:spPr bwMode="auto">
          <a:xfrm flipV="1">
            <a:off x="7350125" y="3579813"/>
            <a:ext cx="93663" cy="71437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0" name="Rectangle 2"/>
          <p:cNvSpPr>
            <a:spLocks noGrp="1" noChangeArrowheads="1"/>
          </p:cNvSpPr>
          <p:nvPr>
            <p:custDataLst>
              <p:tags r:id="rId12"/>
            </p:custDataLst>
          </p:nvPr>
        </p:nvSpPr>
        <p:spPr bwMode="auto">
          <a:xfrm>
            <a:off x="8321675" y="3017838"/>
            <a:ext cx="277813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 smtClean="0">
                <a:latin typeface="Calibri"/>
                <a:sym typeface="Calibri"/>
              </a:rPr>
              <a:t>εκ. €</a:t>
            </a:r>
          </a:p>
        </p:txBody>
      </p:sp>
      <p:sp>
        <p:nvSpPr>
          <p:cNvPr id="49" name="Rectangle 2"/>
          <p:cNvSpPr>
            <a:spLocks noGrp="1" noChangeArrowheads="1"/>
          </p:cNvSpPr>
          <p:nvPr>
            <p:custDataLst>
              <p:tags r:id="rId13"/>
            </p:custDataLst>
          </p:nvPr>
        </p:nvSpPr>
        <p:spPr bwMode="auto">
          <a:xfrm>
            <a:off x="7234238" y="5019675"/>
            <a:ext cx="10477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17AA6328-2E2D-4029-A6EA-A2582335766E}" type="datetime'Τ''''''''ρ''ό''''''π''''''ος'''' ''δ''ι''ά''''''θ''εσης'''''">
              <a:rPr lang="el-GR" altLang="en-US" sz="1150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Τρόπος διάθεσης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105" name="Rectangle 2"/>
          <p:cNvSpPr>
            <a:spLocks noGrp="1" noChangeArrowheads="1"/>
          </p:cNvSpPr>
          <p:nvPr>
            <p:custDataLst>
              <p:tags r:id="rId14"/>
            </p:custDataLst>
          </p:nvPr>
        </p:nvSpPr>
        <p:spPr bwMode="gray">
          <a:xfrm>
            <a:off x="7569200" y="3340100"/>
            <a:ext cx="379413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20638" tIns="0" rIns="20638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555FA1D4-922E-499D-B162-D330DC77B7D5}" type="datetime'''4.3''''''''''''''''22'''''''">
              <a:rPr lang="el-GR" altLang="en-US" sz="1150" b="1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4.322</a:t>
            </a:fld>
            <a:endParaRPr lang="el-GR" altLang="en-US" sz="1150" b="1" dirty="0" smtClean="0">
              <a:latin typeface="Calibri"/>
              <a:sym typeface="Calibri"/>
            </a:endParaRPr>
          </a:p>
        </p:txBody>
      </p:sp>
      <p:sp>
        <p:nvSpPr>
          <p:cNvPr id="669738" name="Ορθογώνιο 11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137400" y="5922963"/>
            <a:ext cx="204788" cy="153987"/>
          </a:xfrm>
          <a:prstGeom prst="rect">
            <a:avLst/>
          </a:prstGeom>
          <a:solidFill>
            <a:srgbClr val="9DB1C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69739" name="Ορθογώνιο 40982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137400" y="5472113"/>
            <a:ext cx="204788" cy="153987"/>
          </a:xfrm>
          <a:prstGeom prst="rect">
            <a:avLst/>
          </a:prstGeom>
          <a:solidFill>
            <a:srgbClr val="4C6C9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69740" name="Ορθογώνιο 6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137400" y="5697538"/>
            <a:ext cx="204788" cy="153987"/>
          </a:xfrm>
          <a:prstGeom prst="rect">
            <a:avLst/>
          </a:prstGeom>
          <a:solidFill>
            <a:srgbClr val="6F8D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69741" name="Ορθογώνιο 40985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7137400" y="5246688"/>
            <a:ext cx="204788" cy="153987"/>
          </a:xfrm>
          <a:prstGeom prst="rect">
            <a:avLst/>
          </a:prstGeom>
          <a:solidFill>
            <a:srgbClr val="364D6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69742" name="Ορθογώνιο 12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7137400" y="6148388"/>
            <a:ext cx="204788" cy="153987"/>
          </a:xfrm>
          <a:prstGeom prst="rect">
            <a:avLst/>
          </a:prstGeom>
          <a:solidFill>
            <a:srgbClr val="C3CFE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150" name="Rectangle 2"/>
          <p:cNvSpPr>
            <a:spLocks noGrp="1" noChangeArrowheads="1"/>
          </p:cNvSpPr>
          <p:nvPr>
            <p:custDataLst>
              <p:tags r:id="rId20"/>
            </p:custDataLst>
          </p:nvPr>
        </p:nvSpPr>
        <p:spPr bwMode="auto">
          <a:xfrm>
            <a:off x="7392988" y="5241925"/>
            <a:ext cx="985837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B2AC2A5D-AAB2-4C1A-8161-A8160BF0EA48}" type="datetime'''Μ''''ικρ''οπι''''στώσ''''ε''''''ι''''''''ς''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Μικροπιστώσεις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69" name="Rectangle 2"/>
          <p:cNvSpPr>
            <a:spLocks noGrp="1" noChangeArrowheads="1"/>
          </p:cNvSpPr>
          <p:nvPr>
            <p:custDataLst>
              <p:tags r:id="rId21"/>
            </p:custDataLst>
          </p:nvPr>
        </p:nvSpPr>
        <p:spPr bwMode="auto">
          <a:xfrm>
            <a:off x="7392988" y="5918200"/>
            <a:ext cx="41910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62F06FEC-D41C-467E-9719-42873A88B249}" type="datetime'''''''''''''Δά''''ν''''''''''''''ε''ι''''''''α''''''''''''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Δάνεια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73" name="Rectangle 2"/>
          <p:cNvSpPr>
            <a:spLocks noGrp="1" noChangeArrowheads="1"/>
          </p:cNvSpPr>
          <p:nvPr>
            <p:custDataLst>
              <p:tags r:id="rId22"/>
            </p:custDataLst>
          </p:nvPr>
        </p:nvSpPr>
        <p:spPr bwMode="auto">
          <a:xfrm>
            <a:off x="7392988" y="6143625"/>
            <a:ext cx="1087437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182C8B5C-0B4A-4372-9FEC-B746781D3264}" type="datetime'Ί''''''''''δ''''''ια'' ''κ''εφάλ''''αι''α ''(IK'''''''''')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Ίδια κεφάλαια (IK)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146" name="Rectangle 2"/>
          <p:cNvSpPr>
            <a:spLocks noGrp="1" noChangeArrowheads="1"/>
          </p:cNvSpPr>
          <p:nvPr>
            <p:custDataLst>
              <p:tags r:id="rId23"/>
            </p:custDataLst>
          </p:nvPr>
        </p:nvSpPr>
        <p:spPr bwMode="auto">
          <a:xfrm>
            <a:off x="7392988" y="5467350"/>
            <a:ext cx="6032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E094FB6A-D6B3-4213-952C-598D6C2CC1F7}" type="datetime'''''''Ε''''γ''''''''''γ''υ''ή''''''σ''''''''''ε''''ις''''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Εγγυήσεις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43" name="Rectangle 2"/>
          <p:cNvSpPr>
            <a:spLocks noGrp="1" noChangeArrowheads="1"/>
          </p:cNvSpPr>
          <p:nvPr>
            <p:custDataLst>
              <p:tags r:id="rId24"/>
            </p:custDataLst>
          </p:nvPr>
        </p:nvSpPr>
        <p:spPr bwMode="auto">
          <a:xfrm>
            <a:off x="7392988" y="5692775"/>
            <a:ext cx="725487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991D0695-A6F7-46F6-A174-52DE91CEC9A8}" type="datetime'''''''''Ε''''''''''''''πι''''''''δοτ''''ήσ''''''''''''ε''ις'''">
              <a:rPr lang="el-GR" altLang="en-US" sz="1150" smtClean="0">
                <a:latin typeface="Calibri" panose="020F0502020204030204" pitchFamily="34" charset="0"/>
                <a:sym typeface="Calibri" panose="020F0502020204030204" pitchFamily="34" charset="0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Επιδοτήσεις</a:t>
            </a:fld>
            <a:endParaRPr lang="el-GR" altLang="en-US" sz="1150" dirty="0" smtClean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669748" name="Ορθογώνιο 98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4986338" y="5246688"/>
            <a:ext cx="204787" cy="153987"/>
          </a:xfrm>
          <a:prstGeom prst="rect">
            <a:avLst/>
          </a:prstGeom>
          <a:solidFill>
            <a:srgbClr val="4C6C9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69749" name="Ορθογώνιο 102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4986338" y="6097588"/>
            <a:ext cx="204787" cy="153987"/>
          </a:xfrm>
          <a:prstGeom prst="rect">
            <a:avLst/>
          </a:prstGeom>
          <a:solidFill>
            <a:srgbClr val="C3CFE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69750" name="Ορθογώνιο 99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4986338" y="5646738"/>
            <a:ext cx="204787" cy="153987"/>
          </a:xfrm>
          <a:prstGeom prst="rect">
            <a:avLst/>
          </a:prstGeom>
          <a:solidFill>
            <a:srgbClr val="6F8D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69751" name="Ορθογώνιο 100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4986338" y="5872163"/>
            <a:ext cx="204787" cy="153987"/>
          </a:xfrm>
          <a:prstGeom prst="rect">
            <a:avLst/>
          </a:prstGeom>
          <a:solidFill>
            <a:srgbClr val="9DB1C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199" name="Rectangle 2"/>
          <p:cNvSpPr>
            <a:spLocks noGrp="1" noChangeArrowheads="1"/>
          </p:cNvSpPr>
          <p:nvPr>
            <p:custDataLst>
              <p:tags r:id="rId29"/>
            </p:custDataLst>
          </p:nvPr>
        </p:nvSpPr>
        <p:spPr bwMode="auto">
          <a:xfrm>
            <a:off x="5241925" y="6092825"/>
            <a:ext cx="12128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AE1068C9-051B-4672-9093-020B6CAC763A}" type="datetime'Δ''''ημ''''ό''''σι''''α'''''''' ''''''σ''''''''υ''''μμετο''χή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Δημόσια συμμετοχή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196" name="Rectangle 2"/>
          <p:cNvSpPr>
            <a:spLocks noGrp="1" noChangeArrowheads="1"/>
          </p:cNvSpPr>
          <p:nvPr>
            <p:custDataLst>
              <p:tags r:id="rId30"/>
            </p:custDataLst>
          </p:nvPr>
        </p:nvSpPr>
        <p:spPr bwMode="auto">
          <a:xfrm>
            <a:off x="5241925" y="5241925"/>
            <a:ext cx="1431925" cy="34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>
                <a:latin typeface="Calibri"/>
                <a:sym typeface="Calibri"/>
              </a:rPr>
              <a:t>Λοιποί ευρωπαϊκοί </a:t>
            </a:r>
            <a:endParaRPr lang="el-GR" altLang="en-US" sz="1150" dirty="0" smtClean="0">
              <a:latin typeface="Calibri"/>
              <a:sym typeface="Calibri"/>
            </a:endParaRPr>
          </a:p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 smtClean="0">
                <a:latin typeface="Calibri"/>
                <a:sym typeface="Calibri"/>
              </a:rPr>
              <a:t>και </a:t>
            </a:r>
            <a:r>
              <a:rPr lang="el-GR" altLang="en-US" sz="1150" dirty="0">
                <a:latin typeface="Calibri"/>
                <a:sym typeface="Calibri"/>
              </a:rPr>
              <a:t>διεθνείς μηχανισμοί</a:t>
            </a:r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197" name="Rectangle 2"/>
          <p:cNvSpPr>
            <a:spLocks noGrp="1" noChangeArrowheads="1"/>
          </p:cNvSpPr>
          <p:nvPr>
            <p:custDataLst>
              <p:tags r:id="rId31"/>
            </p:custDataLst>
          </p:nvPr>
        </p:nvSpPr>
        <p:spPr bwMode="auto">
          <a:xfrm>
            <a:off x="5241925" y="5641975"/>
            <a:ext cx="554038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F1D60CF0-34D2-41F7-B8EA-8D6ACBA4504A}" type="datetime'''''''''''''Τ''''''''ρ''''''ά''''''π''''''ε''ζες''''''''''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Τράπεζες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198" name="Rectangle 2"/>
          <p:cNvSpPr>
            <a:spLocks noGrp="1" noChangeArrowheads="1"/>
          </p:cNvSpPr>
          <p:nvPr>
            <p:custDataLst>
              <p:tags r:id="rId32"/>
            </p:custDataLst>
          </p:nvPr>
        </p:nvSpPr>
        <p:spPr bwMode="auto">
          <a:xfrm>
            <a:off x="5241925" y="5867400"/>
            <a:ext cx="1189038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C26B1C43-3B15-4C4D-B70B-D82F118E9818}" type="datetime'''''Ι''''δι''ωτ''''''''''''ι''κ''ή ''συ''''μ''''μετοχ''ή''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Ιδιωτική συμμετοχή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gray">
          <a:xfrm>
            <a:off x="319088" y="2595563"/>
            <a:ext cx="3927475" cy="293687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rgbClr val="000000"/>
            </a:outerShdw>
          </a:effectLst>
        </p:spPr>
        <p:txBody>
          <a:bodyPr tIns="54000" bIns="54000" anchor="b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2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Μέγεθος ανά πρόγραμμα</a:t>
            </a:r>
            <a:endParaRPr lang="en-GB" sz="1200" b="1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39" name="Table 291"/>
          <p:cNvGraphicFramePr>
            <a:graphicFrameLocks noGrp="1"/>
          </p:cNvGraphicFramePr>
          <p:nvPr/>
        </p:nvGraphicFramePr>
        <p:xfrm>
          <a:off x="338579" y="2986311"/>
          <a:ext cx="3889801" cy="325080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576993">
                  <a:extLst>
                    <a:ext uri="{9D8B030D-6E8A-4147-A177-3AD203B41FA5}"/>
                  </a:extLst>
                </a:gridCol>
                <a:gridCol w="1312808">
                  <a:extLst>
                    <a:ext uri="{9D8B030D-6E8A-4147-A177-3AD203B41FA5}"/>
                  </a:extLst>
                </a:gridCol>
              </a:tblGrid>
              <a:tr h="443192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Προγράμματα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Σύνολο πόρων </a:t>
                      </a:r>
                      <a:endParaRPr lang="en-US" sz="1200" b="1" i="0" u="none" strike="noStrike" kern="1200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(σε εκ. €)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215970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Επιχειρηματική επανεκκίνηση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215970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ΤΕΠΙΧ ΙΙ (δάνεια) 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15970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ΤΕΠΙΧ ΙΙ (εγγυήσεις)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15970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ΤΕΠΙΧ ΙΙ (</a:t>
                      </a:r>
                      <a:r>
                        <a:rPr lang="el-G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μικροπίστωση</a:t>
                      </a:r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15970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ΕΤΕΑΝ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Guarantee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15970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Επάνοδος επιχειρήσεων 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15970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Εταιρικών ομολόγων 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15970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Ταμείο επιχειρηματικών συμμετοχών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15970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Αναβάθμιση επιχειρήσεων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15970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Ποιοτικός εκσυγχρονισμός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15970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Εργαλειοθήκη ανταγωνιστικότητας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15970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Ενίσχυση συνεργατικών σχηματισμών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15970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Σύνολο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4.322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8490" name="Object 58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58490" name="think-cell Slide" r:id="rId5" imgW="360" imgH="360" progId="">
              <p:embed/>
            </p:oleObj>
          </a:graphicData>
        </a:graphic>
      </p:graphicFrame>
      <p:sp>
        <p:nvSpPr>
          <p:cNvPr id="23" name="22 - Ορθογώνιο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90525" cy="184150"/>
          </a:xfrm>
          <a:prstGeom prst="rect">
            <a:avLst/>
          </a:prstGeom>
          <a:solidFill>
            <a:scrgbClr r="0" g="0" b="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Calibri"/>
              <a:ea typeface="+mj-ea"/>
              <a:cs typeface="+mj-cs"/>
              <a:sym typeface="Calibri"/>
            </a:endParaRPr>
          </a:p>
        </p:txBody>
      </p:sp>
      <p:sp>
        <p:nvSpPr>
          <p:cNvPr id="6584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Επιχειρηματικότητα: παράμετροι προγραμμάτων που χορηγούν δάνεια, εγγυήσεις και μικροπιστώσεις </a:t>
            </a:r>
          </a:p>
        </p:txBody>
      </p:sp>
      <p:graphicFrame>
        <p:nvGraphicFramePr>
          <p:cNvPr id="10" name="Table 291"/>
          <p:cNvGraphicFramePr>
            <a:graphicFrameLocks noGrp="1"/>
          </p:cNvGraphicFramePr>
          <p:nvPr/>
        </p:nvGraphicFramePr>
        <p:xfrm>
          <a:off x="357478" y="2980307"/>
          <a:ext cx="8416800" cy="3250799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740500">
                  <a:extLst>
                    <a:ext uri="{9D8B030D-6E8A-4147-A177-3AD203B41FA5}"/>
                  </a:extLst>
                </a:gridCol>
                <a:gridCol w="1335260">
                  <a:extLst>
                    <a:ext uri="{9D8B030D-6E8A-4147-A177-3AD203B41FA5}"/>
                  </a:extLst>
                </a:gridCol>
                <a:gridCol w="1335260"/>
                <a:gridCol w="1335260"/>
                <a:gridCol w="1335260"/>
                <a:gridCol w="1335260"/>
              </a:tblGrid>
              <a:tr h="40882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Προγράμματα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Επιχειρηματική </a:t>
                      </a:r>
                      <a:r>
                        <a:rPr lang="el-G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επανεκκίνηση</a:t>
                      </a:r>
                      <a:endParaRPr lang="el-GR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ΤΕΠΙΧ ΙΙ </a:t>
                      </a:r>
                      <a:r>
                        <a:rPr lang="el-G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- δάνεια</a:t>
                      </a:r>
                      <a:endParaRPr lang="el-GR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ΤΕΠΙΧ </a:t>
                      </a:r>
                      <a:r>
                        <a:rPr lang="el-G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ΙΙ - εγγυήσεις</a:t>
                      </a:r>
                      <a:endParaRPr lang="el-GR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ΤΕΠΙΧ </a:t>
                      </a:r>
                      <a:r>
                        <a:rPr lang="el-G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ΙΙ - </a:t>
                      </a:r>
                      <a:r>
                        <a:rPr lang="el-GR" sz="12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μικροπίστωση</a:t>
                      </a:r>
                      <a:endParaRPr lang="el-GR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ΕΤΕΑΝ </a:t>
                      </a:r>
                      <a:r>
                        <a:rPr lang="en-US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Guarantee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193717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Είδος εργαλείου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Δάνεια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Δάνεια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Εγγυήσεις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Μικροπίστωση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Εγγυήσεις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204423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Μέγεθος πόρων (σε εκ. €)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8254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Δημόσια</a:t>
                      </a:r>
                      <a:r>
                        <a:rPr lang="el-GR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συμμετοχή (εγχώρια και κοινοτική)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192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366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204423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Ιδιωτική συμμετοχή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04423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Τράπεζες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192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549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8254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Λοιποί</a:t>
                      </a:r>
                      <a:r>
                        <a:rPr lang="el-GR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ευρωπαϊκοί και διεθνείς μηχανισμοί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8254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Ελάχιστο</a:t>
                      </a:r>
                      <a:r>
                        <a:rPr lang="el-G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όριο χρηματοδότησης </a:t>
                      </a:r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(σε χιλ. €)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10,00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10,00 έως </a:t>
                      </a:r>
                    </a:p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25,00*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7844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Μέγιστο </a:t>
                      </a:r>
                      <a:r>
                        <a:rPr lang="el-G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όριο χρηματοδότησης </a:t>
                      </a:r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(σε χιλ. €)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300,00 έως 800,00*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500,00 έως </a:t>
                      </a:r>
                    </a:p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1.500,00*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≤ 80% του</a:t>
                      </a:r>
                      <a:r>
                        <a:rPr lang="el-GR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δανείου</a:t>
                      </a: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(όριο εγγύησης)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25,00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≤ 80% του</a:t>
                      </a:r>
                      <a:r>
                        <a:rPr lang="el-GR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δανείου</a:t>
                      </a: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(όριο εγγύησης)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552382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Χρόνος διάθεσης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Διατίθεται ήδη 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Q4 2018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Q4 2018 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Με την ολοκλήρωση του νομοθετικού</a:t>
                      </a:r>
                      <a:r>
                        <a:rPr lang="el-GR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πλαισίου 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Q1 2019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7"/>
          <p:cNvSpPr>
            <a:spLocks noChangeArrowheads="1"/>
          </p:cNvSpPr>
          <p:nvPr/>
        </p:nvSpPr>
        <p:spPr bwMode="gray">
          <a:xfrm>
            <a:off x="319088" y="1624013"/>
            <a:ext cx="8453437" cy="954087"/>
          </a:xfrm>
          <a:prstGeom prst="rect">
            <a:avLst/>
          </a:prstGeom>
          <a:solidFill>
            <a:schemeClr val="bg1">
              <a:alpha val="40000"/>
            </a:schemeClr>
          </a:solidFill>
          <a:ln w="2540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0934" tIns="107424" rIns="90934" bIns="45464" anchor="ctr"/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Συγκριτικά πλεονεκτήματα: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π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ρονομιακό επιτόκιο (40% με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50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% χαμηλότερο), ενίσχυση πρόσβασης στην τραπεζική χρηματοδότηση, βιώσιμη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αναδιοργάνωση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ΜΜΕ, κάλυψη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χρηματοδοτικού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κενού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Ωφελούμενοι: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ΜΜΕ όλων των κλάδων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,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φορείς και επιχειρήσεις κοινωνικής και αλληλέγγυας οικονομίας, ελεύθεροι επαγγελματίες,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αγρότες, νέοι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επιχειρηματίες,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νέοι 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και υφιστάμενοι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συνεργατικοί σχηματισμοί</a:t>
            </a:r>
            <a:endParaRPr lang="el-GR" sz="1300" dirty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58495" name="TextBox 1"/>
          <p:cNvSpPr txBox="1">
            <a:spLocks noChangeArrowheads="1"/>
          </p:cNvSpPr>
          <p:nvPr/>
        </p:nvSpPr>
        <p:spPr bwMode="auto">
          <a:xfrm>
            <a:off x="250825" y="6269038"/>
            <a:ext cx="83058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900">
                <a:latin typeface="Calibri" pitchFamily="34" charset="0"/>
              </a:rPr>
              <a:t>*: ανάλογα αν πρόκειται για κεφάλαιο κίνησης ή για επενδυτικού σκοπού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7679" name="Object 3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67679" name="think-cell Slide" r:id="rId5" imgW="360" imgH="360" progId="">
              <p:embed/>
            </p:oleObj>
          </a:graphicData>
        </a:graphic>
      </p:graphicFrame>
      <p:sp>
        <p:nvSpPr>
          <p:cNvPr id="23" name="22 - Ορθογώνιο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90525" cy="184150"/>
          </a:xfrm>
          <a:prstGeom prst="rect">
            <a:avLst/>
          </a:prstGeom>
          <a:solidFill>
            <a:scrgbClr r="0" g="0" b="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Calibri"/>
              <a:ea typeface="+mj-ea"/>
              <a:cs typeface="+mj-cs"/>
              <a:sym typeface="Calibri"/>
            </a:endParaRPr>
          </a:p>
        </p:txBody>
      </p:sp>
      <p:sp>
        <p:nvSpPr>
          <p:cNvPr id="66768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Επιχειρηματικότητα: παράμετροι προγραμμάτων που χορηγούν ίδια κεφάλαια και επιδοτήσεις</a:t>
            </a:r>
          </a:p>
        </p:txBody>
      </p:sp>
      <p:graphicFrame>
        <p:nvGraphicFramePr>
          <p:cNvPr id="10" name="Table 291"/>
          <p:cNvGraphicFramePr>
            <a:graphicFrameLocks noGrp="1"/>
          </p:cNvGraphicFramePr>
          <p:nvPr/>
        </p:nvGraphicFramePr>
        <p:xfrm>
          <a:off x="357478" y="2980307"/>
          <a:ext cx="8416801" cy="3252389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654947">
                  <a:extLst>
                    <a:ext uri="{9D8B030D-6E8A-4147-A177-3AD203B41FA5}"/>
                  </a:extLst>
                </a:gridCol>
                <a:gridCol w="881439">
                  <a:extLst>
                    <a:ext uri="{9D8B030D-6E8A-4147-A177-3AD203B41FA5}"/>
                  </a:extLst>
                </a:gridCol>
                <a:gridCol w="827474"/>
                <a:gridCol w="1012814"/>
                <a:gridCol w="827474"/>
                <a:gridCol w="1012814"/>
                <a:gridCol w="1187025"/>
                <a:gridCol w="1012814"/>
              </a:tblGrid>
              <a:tr h="80895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5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Προγράμματα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5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Επάνοδος επιχειρήσεων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5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Εταιρικών ομολόγων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5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Ταμείο επιχειρηματικών συμμετοχών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5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Αναβάθμιση πολύ μικρών &amp; μικρών επιχειρήσεων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5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Ποιοτικός εκσυγχρονισμός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5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Εργαλειοθήκη ανταγωνιστικότητας μικρών και πολύ μικρών επιχειρήσεων 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5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Ενίσχυση νέων και υφιστάμενων συνεργατικών σχηματισμών ΜΜΕ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159888">
                <a:tc>
                  <a:txBody>
                    <a:bodyPr/>
                    <a:lstStyle/>
                    <a:p>
                      <a:pPr algn="l" fontAlgn="b"/>
                      <a:r>
                        <a:rPr lang="el-G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Είδος εργαλείου</a:t>
                      </a:r>
                      <a:endParaRPr lang="el-G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ΙΚ</a:t>
                      </a:r>
                      <a:endParaRPr lang="el-GR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ΙΚ και οιονεί ΙΚ</a:t>
                      </a:r>
                      <a:endParaRPr lang="el-GR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ΙΚ</a:t>
                      </a:r>
                      <a:endParaRPr lang="el-GR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Επιδότηση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Επιδότηση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Επιδότηση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Επιδότηση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230987">
                <a:tc>
                  <a:txBody>
                    <a:bodyPr/>
                    <a:lstStyle/>
                    <a:p>
                      <a:pPr algn="l" fontAlgn="b"/>
                      <a:r>
                        <a:rPr lang="el-GR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Μέγεθος πόρων (σε εκ. €)</a:t>
                      </a:r>
                      <a:endParaRPr lang="el-G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19776">
                <a:tc>
                  <a:txBody>
                    <a:bodyPr/>
                    <a:lstStyle/>
                    <a:p>
                      <a:pPr algn="r" fontAlgn="b"/>
                      <a:r>
                        <a:rPr lang="el-GR" sz="105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Δημόσια</a:t>
                      </a:r>
                      <a:r>
                        <a:rPr lang="el-GR" sz="105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συμμετοχή (εγχώρια και κοινοτική)</a:t>
                      </a:r>
                      <a:endParaRPr lang="el-GR" sz="105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210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448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310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22,5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159888">
                <a:tc>
                  <a:txBody>
                    <a:bodyPr/>
                    <a:lstStyle/>
                    <a:p>
                      <a:pPr algn="r" fontAlgn="b"/>
                      <a:r>
                        <a:rPr lang="el-GR" sz="105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Ιδιωτική συμμετοχή</a:t>
                      </a:r>
                      <a:endParaRPr lang="el-GR" sz="105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192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680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59888">
                <a:tc>
                  <a:txBody>
                    <a:bodyPr/>
                    <a:lstStyle/>
                    <a:p>
                      <a:pPr algn="r" fontAlgn="b"/>
                      <a:r>
                        <a:rPr lang="el-GR" sz="105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Τράπεζες</a:t>
                      </a:r>
                      <a:endParaRPr lang="el-GR" sz="105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19776">
                <a:tc>
                  <a:txBody>
                    <a:bodyPr/>
                    <a:lstStyle/>
                    <a:p>
                      <a:pPr algn="r" fontAlgn="b"/>
                      <a:r>
                        <a:rPr lang="el-GR" sz="105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Λοιποί</a:t>
                      </a:r>
                      <a:r>
                        <a:rPr lang="el-GR" sz="105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ευρωπαϊκοί και διεθνείς μηχανισμοί</a:t>
                      </a:r>
                      <a:endParaRPr lang="el-GR" sz="105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120*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05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05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46480">
                <a:tc>
                  <a:txBody>
                    <a:bodyPr/>
                    <a:lstStyle/>
                    <a:p>
                      <a:pPr algn="l" fontAlgn="b"/>
                      <a:r>
                        <a:rPr lang="el-G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Ελάχιστο</a:t>
                      </a:r>
                      <a:r>
                        <a:rPr lang="el-GR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όριο χρηματοδότησης </a:t>
                      </a:r>
                      <a:r>
                        <a:rPr lang="el-G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(σε χιλ. €)</a:t>
                      </a:r>
                      <a:endParaRPr lang="el-G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200,00</a:t>
                      </a:r>
                      <a:endParaRPr lang="el-GR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200,00</a:t>
                      </a: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κατά περίπτωση </a:t>
                      </a:r>
                      <a:endParaRPr lang="el-GR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</a:t>
                      </a:r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el-GR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</a:t>
                      </a:r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,00</a:t>
                      </a:r>
                      <a:endParaRPr lang="el-GR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</a:t>
                      </a:r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,00</a:t>
                      </a:r>
                      <a:endParaRPr lang="el-GR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46480">
                <a:tc>
                  <a:txBody>
                    <a:bodyPr/>
                    <a:lstStyle/>
                    <a:p>
                      <a:pPr algn="l" fontAlgn="b"/>
                      <a:r>
                        <a:rPr lang="el-G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Μέγιστο </a:t>
                      </a:r>
                      <a:r>
                        <a:rPr lang="el-GR" sz="10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όριο χρηματοδότησης </a:t>
                      </a:r>
                      <a:r>
                        <a:rPr lang="el-G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(σε χιλ. €)</a:t>
                      </a:r>
                      <a:endParaRPr lang="el-G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κατά περίπτωση</a:t>
                      </a: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κατά περίπτωση</a:t>
                      </a: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κατά </a:t>
                      </a:r>
                    </a:p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περίπτωση</a:t>
                      </a: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00,00</a:t>
                      </a:r>
                      <a:endParaRPr lang="el-GR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00,00</a:t>
                      </a:r>
                      <a:endParaRPr lang="el-GR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96</a:t>
                      </a:r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,00</a:t>
                      </a:r>
                      <a:endParaRPr lang="el-GR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2.500,00</a:t>
                      </a:r>
                      <a:endParaRPr lang="el-GR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98677">
                <a:tc>
                  <a:txBody>
                    <a:bodyPr/>
                    <a:lstStyle/>
                    <a:p>
                      <a:pPr algn="l" fontAlgn="b"/>
                      <a:r>
                        <a:rPr lang="el-GR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Χρόνος διάθεσης</a:t>
                      </a:r>
                      <a:endParaRPr lang="el-GR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Q4 2018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Q4 2018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Διατίθεται </a:t>
                      </a:r>
                    </a:p>
                    <a:p>
                      <a:pPr algn="ctr" fontAlgn="ctr"/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ήδη </a:t>
                      </a:r>
                      <a:endParaRPr lang="el-GR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Διατίθεται ήδη </a:t>
                      </a:r>
                      <a:endParaRPr lang="el-GR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Διατίθεται </a:t>
                      </a:r>
                    </a:p>
                    <a:p>
                      <a:pPr algn="ctr" fontAlgn="ctr"/>
                      <a:r>
                        <a:rPr lang="el-GR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ήδη </a:t>
                      </a:r>
                      <a:endParaRPr lang="el-GR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Q4/2018</a:t>
                      </a:r>
                      <a:endParaRPr 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Q4/2018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7"/>
          <p:cNvSpPr>
            <a:spLocks noChangeArrowheads="1"/>
          </p:cNvSpPr>
          <p:nvPr/>
        </p:nvSpPr>
        <p:spPr bwMode="gray">
          <a:xfrm>
            <a:off x="319088" y="1624013"/>
            <a:ext cx="8453437" cy="954087"/>
          </a:xfrm>
          <a:prstGeom prst="rect">
            <a:avLst/>
          </a:prstGeom>
          <a:solidFill>
            <a:schemeClr val="bg1">
              <a:alpha val="40000"/>
            </a:schemeClr>
          </a:solidFill>
          <a:ln w="2540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0934" tIns="107424" rIns="90934" bIns="45464" anchor="ctr"/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Συγκριτικά πλεονεκτήματα: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ενίσχυση κεφαλαιακής βάσης, εξισορρόπηση μόχλευσης, προώθηση νέων επενδυτικών σχεδίων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Ωφελούμενοι: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ΜΜΕ όλων των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κλάδων (με διαφοροποίηση των σταδίων ανάπτυξης ή του μεγέθους των ΜΜΕ ανά πρόγραμμα)</a:t>
            </a:r>
            <a:endParaRPr lang="el-GR" sz="1300" dirty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67684" name="TextBox 6"/>
          <p:cNvSpPr txBox="1">
            <a:spLocks noChangeArrowheads="1"/>
          </p:cNvSpPr>
          <p:nvPr/>
        </p:nvSpPr>
        <p:spPr bwMode="auto">
          <a:xfrm>
            <a:off x="250825" y="6269038"/>
            <a:ext cx="83058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900">
                <a:latin typeface="Calibri" pitchFamily="34" charset="0"/>
              </a:rPr>
              <a:t>*: € 60 εκ. από </a:t>
            </a:r>
            <a:r>
              <a:rPr lang="en-US" sz="900">
                <a:latin typeface="Calibri" pitchFamily="34" charset="0"/>
              </a:rPr>
              <a:t>EIB </a:t>
            </a:r>
            <a:r>
              <a:rPr lang="el-GR" sz="900">
                <a:latin typeface="Calibri" pitchFamily="34" charset="0"/>
              </a:rPr>
              <a:t>και € 60 εκ. από </a:t>
            </a:r>
            <a:r>
              <a:rPr lang="en-US" sz="900">
                <a:latin typeface="Calibri" pitchFamily="34" charset="0"/>
              </a:rPr>
              <a:t>EIF</a:t>
            </a:r>
            <a:endParaRPr lang="el-GR" sz="9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8927" name="Object 15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78927" name="think-cell Slide" r:id="rId5" imgW="360" imgH="360" progId="">
              <p:embed/>
            </p:oleObj>
          </a:graphicData>
        </a:graphic>
      </p:graphicFrame>
      <p:sp>
        <p:nvSpPr>
          <p:cNvPr id="3" name="Ορθογώνιο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69888" cy="184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Garamond"/>
              <a:ea typeface="+mj-ea"/>
              <a:cs typeface="+mj-cs"/>
              <a:sym typeface="Garamond"/>
            </a:endParaRPr>
          </a:p>
        </p:txBody>
      </p: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433388" y="1808163"/>
            <a:ext cx="8243887" cy="410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/>
          <a:lstStyle/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Προκλήσεις </a:t>
            </a: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αναπτυξιακής στρατηγικής και πιστωτική επέκταση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Παράμετροι χρηματοδοτικών εργαλείων και κύρια μεγέθη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latin typeface="Calibri" panose="020F0502020204030204" pitchFamily="34" charset="0"/>
                <a:cs typeface="Arial" pitchFamily="34" charset="0"/>
              </a:rPr>
              <a:t>Ανάλυση ανά κλάδο / τομέα χρηματοδοτικών εργαλείων </a:t>
            </a:r>
            <a:endParaRPr lang="el-GR" altLang="en-US" sz="1600" b="1" dirty="0">
              <a:latin typeface="Calibri" panose="020F0502020204030204" pitchFamily="34" charset="0"/>
              <a:cs typeface="Arial" pitchFamily="34" charset="0"/>
            </a:endParaRP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Επιχειρηματικότητα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latin typeface="Calibri" panose="020F0502020204030204" pitchFamily="34" charset="0"/>
                <a:cs typeface="Arial" pitchFamily="34" charset="0"/>
              </a:rPr>
              <a:t>Αγροτικός τομέας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Εξωστρέφεια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Υποδομές, ενέργεια, περιβάλλον και τοπική ανάπτυξη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Νέες τεχνολογίες, καινοτομία και δημιουργικότητα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Τουρισμός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Ανθρώπινο κεφάλαιο </a:t>
            </a:r>
          </a:p>
          <a:p>
            <a:pPr marL="169863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Συμπεράσματα</a:t>
            </a:r>
            <a:endParaRPr lang="en-US" altLang="en-US" sz="1600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789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Περιεχόμενα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8701" name="Object 29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68701" name="think-cell Slide" r:id="rId23" imgW="360" imgH="360" progId="">
              <p:embed/>
            </p:oleObj>
          </a:graphicData>
        </a:graphic>
      </p:graphicFrame>
      <p:sp>
        <p:nvSpPr>
          <p:cNvPr id="23" name="22 - Ορθογώνιο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90525" cy="184150"/>
          </a:xfrm>
          <a:prstGeom prst="rect">
            <a:avLst/>
          </a:prstGeom>
          <a:solidFill>
            <a:scrgbClr r="0" g="0" b="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1150" dirty="0">
              <a:solidFill>
                <a:srgbClr val="000099"/>
              </a:solidFill>
              <a:latin typeface="Calibri"/>
              <a:cs typeface="+mn-cs"/>
              <a:sym typeface="Calibri"/>
            </a:endParaRPr>
          </a:p>
        </p:txBody>
      </p:sp>
      <p:sp>
        <p:nvSpPr>
          <p:cNvPr id="6687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Αγροτικός τομέας: βασικά μεγέθη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gray">
          <a:xfrm>
            <a:off x="319088" y="2595563"/>
            <a:ext cx="3927475" cy="293687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rgbClr val="000000"/>
            </a:outerShdw>
          </a:effectLst>
        </p:spPr>
        <p:txBody>
          <a:bodyPr tIns="54000" bIns="54000" anchor="b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2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Μέγεθος ανά πρόγραμμα</a:t>
            </a:r>
            <a:endParaRPr lang="en-GB" sz="1200" b="1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35" name="Table 291"/>
          <p:cNvGraphicFramePr>
            <a:graphicFrameLocks noGrp="1"/>
          </p:cNvGraphicFramePr>
          <p:nvPr/>
        </p:nvGraphicFramePr>
        <p:xfrm>
          <a:off x="338579" y="2986311"/>
          <a:ext cx="3889801" cy="3250801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576993">
                  <a:extLst>
                    <a:ext uri="{9D8B030D-6E8A-4147-A177-3AD203B41FA5}"/>
                  </a:extLst>
                </a:gridCol>
                <a:gridCol w="1312808">
                  <a:extLst>
                    <a:ext uri="{9D8B030D-6E8A-4147-A177-3AD203B41FA5}"/>
                  </a:extLst>
                </a:gridCol>
              </a:tblGrid>
              <a:tr h="561146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Προγράμματα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Σύνολο πόρων </a:t>
                      </a:r>
                      <a:endParaRPr lang="en-US" sz="1200" b="1" i="0" u="none" strike="noStrike" kern="1200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(σε εκ. €)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610863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Αγροδιατροφικός</a:t>
                      </a:r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τομέας (</a:t>
                      </a:r>
                      <a:r>
                        <a:rPr lang="el-G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μικροπιστώσεις</a:t>
                      </a:r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610863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Αγροδιατροφικός</a:t>
                      </a:r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τομέας (εγγυήσεις) 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857066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Εργαλείο συν-επενδυτικής διευκόλυνσης ιδίων κεφαλαίων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610863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Σύνολο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3" name="Rectangle 7"/>
          <p:cNvSpPr>
            <a:spLocks noChangeArrowheads="1"/>
          </p:cNvSpPr>
          <p:nvPr/>
        </p:nvSpPr>
        <p:spPr bwMode="gray">
          <a:xfrm>
            <a:off x="319088" y="1592263"/>
            <a:ext cx="8453437" cy="954087"/>
          </a:xfrm>
          <a:prstGeom prst="rect">
            <a:avLst/>
          </a:prstGeom>
          <a:solidFill>
            <a:schemeClr val="bg1">
              <a:alpha val="40000"/>
            </a:schemeClr>
          </a:solidFill>
          <a:ln w="2540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0934" tIns="107424" rIns="90934" bIns="45464" anchor="ctr"/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3</a:t>
            </a: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διαφορετικά χρηματοδοτικά προγράμματα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Πηγές πόρων: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80% δημόσια συμμετοχή, 20% τράπεζες (η ιδιωτική συμμετοχή για τα ΙΚ δεν έχει ακόμα προσδιοριστεί)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Τρόπος διάθεσης: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35% εγγυήσεις, 25% ΙΚ και 40% </a:t>
            </a:r>
            <a:r>
              <a:rPr lang="el-GR" sz="1300" dirty="0" err="1">
                <a:latin typeface="Calibri" panose="020F0502020204030204" pitchFamily="34" charset="0"/>
                <a:cs typeface="Arial" pitchFamily="34" charset="0"/>
              </a:rPr>
              <a:t>μικροπιστώσεις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 </a:t>
            </a:r>
            <a:endParaRPr lang="el-GR" sz="1300" dirty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84" name="Rectangle 3"/>
          <p:cNvSpPr>
            <a:spLocks noChangeArrowheads="1"/>
          </p:cNvSpPr>
          <p:nvPr/>
        </p:nvSpPr>
        <p:spPr bwMode="gray">
          <a:xfrm>
            <a:off x="4759325" y="2595563"/>
            <a:ext cx="3927475" cy="293687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rgbClr val="000000"/>
            </a:outerShdw>
          </a:effectLst>
        </p:spPr>
        <p:txBody>
          <a:bodyPr tIns="54000" bIns="54000" anchor="b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2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Πηγή προέλευσης και τρόπος διάθεσης</a:t>
            </a:r>
            <a:endParaRPr lang="en-GB" sz="1200" b="1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668708" name="Chart 3"/>
          <p:cNvGraphicFramePr>
            <a:graphicFrameLocks/>
          </p:cNvGraphicFramePr>
          <p:nvPr>
            <p:custDataLst>
              <p:tags r:id="rId4"/>
            </p:custDataLst>
          </p:nvPr>
        </p:nvGraphicFramePr>
        <p:xfrm>
          <a:off x="4613275" y="3154363"/>
          <a:ext cx="2052638" cy="2332037"/>
        </p:xfrm>
        <a:graphic>
          <a:graphicData uri="http://schemas.openxmlformats.org/presentationml/2006/ole">
            <p:oleObj spid="_x0000_s668708" r:id="rId24" imgW="2048434" imgH="2334970" progId="Excel.Chart.8">
              <p:embed/>
            </p:oleObj>
          </a:graphicData>
        </a:graphic>
      </p:graphicFrame>
      <p:sp>
        <p:nvSpPr>
          <p:cNvPr id="89" name="Rectangle 2"/>
          <p:cNvSpPr>
            <a:spLocks noGrp="1" noChangeArrowheads="1"/>
          </p:cNvSpPr>
          <p:nvPr>
            <p:custDataLst>
              <p:tags r:id="rId5"/>
            </p:custDataLst>
          </p:nvPr>
        </p:nvSpPr>
        <p:spPr bwMode="gray">
          <a:xfrm>
            <a:off x="5697538" y="3114675"/>
            <a:ext cx="265112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20638" tIns="0" rIns="20638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8B18A06D-D927-452D-A978-939B9422E714}" type="datetime'''''''''''20''''0'''''''''''''''''''''''''''''''''''''">
              <a:rPr lang="el-GR" altLang="en-US" sz="1150" b="1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200</a:t>
            </a:fld>
            <a:endParaRPr lang="el-GR" altLang="en-US" sz="1150" b="1" dirty="0" smtClean="0">
              <a:latin typeface="Calibri"/>
              <a:sym typeface="Calibri"/>
            </a:endParaRPr>
          </a:p>
        </p:txBody>
      </p:sp>
      <p:sp>
        <p:nvSpPr>
          <p:cNvPr id="87" name="Rectangle 2"/>
          <p:cNvSpPr>
            <a:spLocks noGrp="1" noChangeArrowheads="1"/>
          </p:cNvSpPr>
          <p:nvPr>
            <p:custDataLst>
              <p:tags r:id="rId6"/>
            </p:custDataLst>
          </p:nvPr>
        </p:nvSpPr>
        <p:spPr bwMode="auto">
          <a:xfrm>
            <a:off x="4989513" y="3017838"/>
            <a:ext cx="277812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 smtClean="0">
                <a:latin typeface="Calibri"/>
                <a:sym typeface="Calibri"/>
              </a:rPr>
              <a:t>εκ. €</a:t>
            </a:r>
          </a:p>
        </p:txBody>
      </p:sp>
      <p:sp>
        <p:nvSpPr>
          <p:cNvPr id="88" name="Rectangle 2"/>
          <p:cNvSpPr>
            <a:spLocks noGrp="1" noChangeArrowheads="1"/>
          </p:cNvSpPr>
          <p:nvPr>
            <p:custDataLst>
              <p:tags r:id="rId7"/>
            </p:custDataLst>
          </p:nvPr>
        </p:nvSpPr>
        <p:spPr bwMode="auto">
          <a:xfrm>
            <a:off x="5260975" y="5375275"/>
            <a:ext cx="11366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437F64BF-5200-4FB4-BE52-3D7334ECAAAD}" type="datetime'''''Π''ηγέ''''''ς'' ''πρ''οέ''λε''''''''''''''υσ''η''''ς'''">
              <a:rPr lang="el-GR" altLang="en-US" sz="1150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Πηγές προέλευσης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graphicFrame>
        <p:nvGraphicFramePr>
          <p:cNvPr id="668712" name="Chart 3"/>
          <p:cNvGraphicFramePr>
            <a:graphicFrameLocks/>
          </p:cNvGraphicFramePr>
          <p:nvPr>
            <p:custDataLst>
              <p:tags r:id="rId8"/>
            </p:custDataLst>
          </p:nvPr>
        </p:nvGraphicFramePr>
        <p:xfrm>
          <a:off x="6923088" y="3154363"/>
          <a:ext cx="2051050" cy="2332037"/>
        </p:xfrm>
        <a:graphic>
          <a:graphicData uri="http://schemas.openxmlformats.org/presentationml/2006/ole">
            <p:oleObj spid="_x0000_s668712" r:id="rId25" imgW="2048434" imgH="2334970" progId="Excel.Chart.8">
              <p:embed/>
            </p:oleObj>
          </a:graphicData>
        </a:graphic>
      </p:graphicFrame>
      <p:sp>
        <p:nvSpPr>
          <p:cNvPr id="94" name="Rectangle 2"/>
          <p:cNvSpPr>
            <a:spLocks noGrp="1" noChangeArrowheads="1"/>
          </p:cNvSpPr>
          <p:nvPr>
            <p:custDataLst>
              <p:tags r:id="rId9"/>
            </p:custDataLst>
          </p:nvPr>
        </p:nvSpPr>
        <p:spPr bwMode="auto">
          <a:xfrm>
            <a:off x="7234238" y="5375275"/>
            <a:ext cx="10477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D0920083-091F-4C25-AC8A-8589D020901D}" type="datetime'''''Τρ''''''''όπο''ς'''''' ''δ''''''ι''άθ''''ε''σ''''ης'''''">
              <a:rPr lang="el-GR" altLang="en-US" sz="1150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Τρόπος διάθεσης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93" name="Rectangle 2"/>
          <p:cNvSpPr>
            <a:spLocks noGrp="1" noChangeArrowheads="1"/>
          </p:cNvSpPr>
          <p:nvPr>
            <p:custDataLst>
              <p:tags r:id="rId10"/>
            </p:custDataLst>
          </p:nvPr>
        </p:nvSpPr>
        <p:spPr bwMode="auto">
          <a:xfrm>
            <a:off x="8321675" y="3017838"/>
            <a:ext cx="277813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 smtClean="0">
                <a:latin typeface="Calibri"/>
                <a:sym typeface="Calibri"/>
              </a:rPr>
              <a:t>εκ. €</a:t>
            </a:r>
          </a:p>
        </p:txBody>
      </p:sp>
      <p:sp>
        <p:nvSpPr>
          <p:cNvPr id="95" name="Rectangle 2"/>
          <p:cNvSpPr>
            <a:spLocks noGrp="1" noChangeArrowheads="1"/>
          </p:cNvSpPr>
          <p:nvPr>
            <p:custDataLst>
              <p:tags r:id="rId11"/>
            </p:custDataLst>
          </p:nvPr>
        </p:nvSpPr>
        <p:spPr bwMode="gray">
          <a:xfrm>
            <a:off x="7626350" y="3114675"/>
            <a:ext cx="265113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20638" tIns="0" rIns="20638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C1AEA418-ECB3-4C4C-8DEC-5BA8456ACA60}" type="datetime'''''''''''''''''''''''''''''''''''2''0''''''''''0'''''''''''">
              <a:rPr lang="el-GR" altLang="en-US" sz="1150" b="1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200</a:t>
            </a:fld>
            <a:endParaRPr lang="el-GR" altLang="en-US" sz="1150" b="1" dirty="0" smtClean="0">
              <a:latin typeface="Calibri"/>
              <a:sym typeface="Calibri"/>
            </a:endParaRPr>
          </a:p>
        </p:txBody>
      </p:sp>
      <p:sp>
        <p:nvSpPr>
          <p:cNvPr id="668716" name="Ορθογώνιο 9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7137400" y="5930900"/>
            <a:ext cx="204788" cy="153988"/>
          </a:xfrm>
          <a:prstGeom prst="rect">
            <a:avLst/>
          </a:prstGeom>
          <a:solidFill>
            <a:srgbClr val="6F8D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68717" name="Ορθογώνιο 100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137400" y="5705475"/>
            <a:ext cx="204788" cy="153988"/>
          </a:xfrm>
          <a:prstGeom prst="rect">
            <a:avLst/>
          </a:prstGeom>
          <a:solidFill>
            <a:srgbClr val="364D6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68718" name="Ορθογώνιο 101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137400" y="6156325"/>
            <a:ext cx="204788" cy="153988"/>
          </a:xfrm>
          <a:prstGeom prst="rect">
            <a:avLst/>
          </a:prstGeom>
          <a:solidFill>
            <a:srgbClr val="9DB1C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103" name="Rectangle 2"/>
          <p:cNvSpPr>
            <a:spLocks noGrp="1" noChangeArrowheads="1"/>
          </p:cNvSpPr>
          <p:nvPr>
            <p:custDataLst>
              <p:tags r:id="rId15"/>
            </p:custDataLst>
          </p:nvPr>
        </p:nvSpPr>
        <p:spPr bwMode="auto">
          <a:xfrm>
            <a:off x="7392988" y="5700713"/>
            <a:ext cx="1087437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D6BC2710-69FF-405A-A6D7-62CE68F8F214}" type="datetime'''''Ίδ''ι''''α'' κ''εφάλ''''α''''ια (''IK'''''''')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Ίδια κεφάλαια (IK)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104" name="Rectangle 2"/>
          <p:cNvSpPr>
            <a:spLocks noGrp="1" noChangeArrowheads="1"/>
          </p:cNvSpPr>
          <p:nvPr>
            <p:custDataLst>
              <p:tags r:id="rId16"/>
            </p:custDataLst>
          </p:nvPr>
        </p:nvSpPr>
        <p:spPr bwMode="auto">
          <a:xfrm>
            <a:off x="7392988" y="5926138"/>
            <a:ext cx="6032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59CD26FD-EB5C-49E8-983A-204D9AC91624}" type="datetime'''''''''''''''''''Ε''''''γγ''''''υ''''''''''ή''''''''''σεις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Εγγυήσεις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105" name="Rectangle 2"/>
          <p:cNvSpPr>
            <a:spLocks noGrp="1" noChangeArrowheads="1"/>
          </p:cNvSpPr>
          <p:nvPr>
            <p:custDataLst>
              <p:tags r:id="rId17"/>
            </p:custDataLst>
          </p:nvPr>
        </p:nvSpPr>
        <p:spPr bwMode="auto">
          <a:xfrm>
            <a:off x="7392988" y="6151563"/>
            <a:ext cx="985837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31928237-3EDA-46B2-91D7-6D366CA942F3}" type="datetime'Μ''''ι''κ''''''''''''''''''ροπιστ''''''''ώσεις''''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Μικροπιστώσεις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668722" name="Ορθογώνιο 108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4986338" y="5930900"/>
            <a:ext cx="204787" cy="153988"/>
          </a:xfrm>
          <a:prstGeom prst="rect">
            <a:avLst/>
          </a:prstGeom>
          <a:solidFill>
            <a:srgbClr val="9DB1C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68723" name="Ορθογώνιο 109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986338" y="5705475"/>
            <a:ext cx="204787" cy="153988"/>
          </a:xfrm>
          <a:prstGeom prst="rect">
            <a:avLst/>
          </a:prstGeom>
          <a:solidFill>
            <a:srgbClr val="6F8D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114" name="Rectangle 2"/>
          <p:cNvSpPr>
            <a:spLocks noGrp="1" noChangeArrowheads="1"/>
          </p:cNvSpPr>
          <p:nvPr>
            <p:custDataLst>
              <p:tags r:id="rId20"/>
            </p:custDataLst>
          </p:nvPr>
        </p:nvSpPr>
        <p:spPr bwMode="auto">
          <a:xfrm>
            <a:off x="5241925" y="5700713"/>
            <a:ext cx="554038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2FF0FDB0-1697-48A2-AC40-A0C7061DAD8D}" type="datetime'''''''''''''''''Τ''ρ''''ά''''''''''π''ε''ζ''''ε''''''ς''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Τράπεζες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112" name="Rectangle 2"/>
          <p:cNvSpPr>
            <a:spLocks noGrp="1" noChangeArrowheads="1"/>
          </p:cNvSpPr>
          <p:nvPr>
            <p:custDataLst>
              <p:tags r:id="rId21"/>
            </p:custDataLst>
          </p:nvPr>
        </p:nvSpPr>
        <p:spPr bwMode="auto">
          <a:xfrm>
            <a:off x="5241925" y="5926138"/>
            <a:ext cx="12128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7B9C59C2-AC36-4ACE-B754-F103F3F44772}" type="datetime'Δ''''''η''μ''''''''όσια ''σ''''''υμμε''''το''''χ''''''''''ή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Δημόσια συμμετοχή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9501" name="Object 45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59501" name="think-cell Slide" r:id="rId5" imgW="360" imgH="360" progId="">
              <p:embed/>
            </p:oleObj>
          </a:graphicData>
        </a:graphic>
      </p:graphicFrame>
      <p:sp>
        <p:nvSpPr>
          <p:cNvPr id="23" name="22 - Ορθογώνιο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90525" cy="184150"/>
          </a:xfrm>
          <a:prstGeom prst="rect">
            <a:avLst/>
          </a:prstGeom>
          <a:solidFill>
            <a:scrgbClr r="0" g="0" b="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Calibri"/>
              <a:ea typeface="+mj-ea"/>
              <a:cs typeface="+mj-cs"/>
              <a:sym typeface="Calibri"/>
            </a:endParaRPr>
          </a:p>
        </p:txBody>
      </p:sp>
      <p:sp>
        <p:nvSpPr>
          <p:cNvPr id="6595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Αγροτικός τομέας: παράμετροι προγραμμάτων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gray">
          <a:xfrm>
            <a:off x="319088" y="1624013"/>
            <a:ext cx="8453437" cy="954087"/>
          </a:xfrm>
          <a:prstGeom prst="rect">
            <a:avLst/>
          </a:prstGeom>
          <a:solidFill>
            <a:schemeClr val="bg1">
              <a:alpha val="40000"/>
            </a:schemeClr>
          </a:solidFill>
          <a:ln w="2540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0934" tIns="107424" rIns="90934" bIns="45464" anchor="ctr"/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Συγκριτικά </a:t>
            </a: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πλεονεκτήματα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: ουσιαστική ενίσχυση πρωτογενούς τομέα, χρηματοδότηση με περιορισμένες εξασφαλίσεις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Ωφελούμενοι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: ΜΜΕ </a:t>
            </a:r>
            <a:r>
              <a:rPr lang="el-GR" sz="1300" dirty="0" err="1">
                <a:latin typeface="Calibri" panose="020F0502020204030204" pitchFamily="34" charset="0"/>
                <a:cs typeface="Arial" pitchFamily="34" charset="0"/>
              </a:rPr>
              <a:t>αγροδιατροφικού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 τομέα και αγρότες,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γεωργικές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εκμεταλλεύσεις και μεταποιητικές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επιχειρήσεις στο διατροφικό τομέα </a:t>
            </a:r>
            <a:endParaRPr lang="el-GR" sz="1300" dirty="0"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7" name="Table 291"/>
          <p:cNvGraphicFramePr>
            <a:graphicFrameLocks noGrp="1"/>
          </p:cNvGraphicFramePr>
          <p:nvPr/>
        </p:nvGraphicFramePr>
        <p:xfrm>
          <a:off x="357478" y="2980307"/>
          <a:ext cx="8416800" cy="3250799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736436">
                  <a:extLst>
                    <a:ext uri="{9D8B030D-6E8A-4147-A177-3AD203B41FA5}"/>
                  </a:extLst>
                </a:gridCol>
                <a:gridCol w="2226788">
                  <a:extLst>
                    <a:ext uri="{9D8B030D-6E8A-4147-A177-3AD203B41FA5}"/>
                  </a:extLst>
                </a:gridCol>
                <a:gridCol w="2226788"/>
                <a:gridCol w="2226788"/>
              </a:tblGrid>
              <a:tr h="40882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Προγράμματα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Αγροδιατροφικός</a:t>
                      </a:r>
                      <a:r>
                        <a:rPr lang="el-G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τομέας (</a:t>
                      </a:r>
                      <a:r>
                        <a:rPr lang="el-GR" sz="12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μικροπιστώσεις</a:t>
                      </a:r>
                      <a:r>
                        <a:rPr lang="el-G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Αγροδιατροφικός</a:t>
                      </a:r>
                      <a:r>
                        <a:rPr lang="el-G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τομέας (εγγυήσεις) 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Εργαλείο συν-επενδυτικής διευκόλυνσης ιδίων κεφαλαίων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193717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Είδος εργαλείου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Μικροπίστωση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Εγγυήσεις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Ίδια κεφάλαια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204423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Μέγεθος πόρων (σε εκ. €)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8254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Δημόσια</a:t>
                      </a:r>
                      <a:r>
                        <a:rPr lang="el-GR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συμμετοχή (εγχώρια και κοινοτική)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70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204423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Ιδιωτική συμμετοχή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υπό προσδιορισμό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04423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Τράπεζες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υπό προσδιορισμό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8254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Λοιποί</a:t>
                      </a:r>
                      <a:r>
                        <a:rPr lang="el-GR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ευρωπαϊκοί και διεθνείς μηχανισμοί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8254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Ελάχιστο</a:t>
                      </a:r>
                      <a:r>
                        <a:rPr lang="el-G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όριο χρηματοδότησης </a:t>
                      </a:r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(σε χιλ. €)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25,00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7844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Μέγιστο </a:t>
                      </a:r>
                      <a:r>
                        <a:rPr lang="el-G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όριο χρηματοδότησης </a:t>
                      </a:r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(σε χιλ. €)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25,00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κατά περίπτωση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κατά περίπτωση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552382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Χρόνος διάθεσης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Με την ολοκλήρωση του νομοθετικού</a:t>
                      </a:r>
                      <a:r>
                        <a:rPr lang="el-GR" sz="12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πλαισίου 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</a:t>
                      </a: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201</a:t>
                      </a: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</a:t>
                      </a: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201</a:t>
                      </a: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en-US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9951" name="Object 15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79951" name="think-cell Slide" r:id="rId5" imgW="360" imgH="360" progId="">
              <p:embed/>
            </p:oleObj>
          </a:graphicData>
        </a:graphic>
      </p:graphicFrame>
      <p:sp>
        <p:nvSpPr>
          <p:cNvPr id="3" name="Ορθογώνιο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69888" cy="184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Garamond"/>
              <a:ea typeface="+mj-ea"/>
              <a:cs typeface="+mj-cs"/>
              <a:sym typeface="Garamond"/>
            </a:endParaRPr>
          </a:p>
        </p:txBody>
      </p: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433388" y="1808163"/>
            <a:ext cx="8243887" cy="410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/>
          <a:lstStyle/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Προκλήσεις </a:t>
            </a: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αναπτυξιακής στρατηγικής και πιστωτική επέκταση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Παράμετροι χρηματοδοτικών εργαλείων και κύρια μεγέθη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latin typeface="Calibri" panose="020F0502020204030204" pitchFamily="34" charset="0"/>
                <a:cs typeface="Arial" pitchFamily="34" charset="0"/>
              </a:rPr>
              <a:t>Ανάλυση ανά κλάδο / τομέα χρηματοδοτικών εργαλείων </a:t>
            </a:r>
            <a:endParaRPr lang="el-GR" altLang="en-US" sz="1600" b="1" dirty="0">
              <a:latin typeface="Calibri" panose="020F0502020204030204" pitchFamily="34" charset="0"/>
              <a:cs typeface="Arial" pitchFamily="34" charset="0"/>
            </a:endParaRP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Επιχειρηματικότητα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Αγροτικός τομέας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latin typeface="Calibri" panose="020F0502020204030204" pitchFamily="34" charset="0"/>
                <a:cs typeface="Arial" pitchFamily="34" charset="0"/>
              </a:rPr>
              <a:t>Εξωστρέφεια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Υποδομές, ενέργεια, περιβάλλον και τοπική ανάπτυξη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Νέες τεχνολογίες, καινοτομία και δημιουργικότητα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Τουρισμός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Ανθρώπινο κεφάλαιο </a:t>
            </a:r>
            <a:endParaRPr lang="el-GR" altLang="en-US" sz="1600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169863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Συμπεράσματα</a:t>
            </a:r>
            <a:endParaRPr lang="en-US" altLang="en-US" sz="1600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79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Περιεχόμενα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1314" name="Object 50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51314" name="think-cell Slide" r:id="rId24" imgW="360" imgH="360" progId="">
              <p:embed/>
            </p:oleObj>
          </a:graphicData>
        </a:graphic>
      </p:graphicFrame>
      <p:sp>
        <p:nvSpPr>
          <p:cNvPr id="23" name="22 - Ορθογώνιο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90525" cy="184150"/>
          </a:xfrm>
          <a:prstGeom prst="rect">
            <a:avLst/>
          </a:prstGeom>
          <a:solidFill>
            <a:scrgbClr r="0" g="0" b="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1150" dirty="0">
              <a:solidFill>
                <a:srgbClr val="000099"/>
              </a:solidFill>
              <a:latin typeface="Calibri"/>
              <a:cs typeface="+mn-cs"/>
              <a:sym typeface="Calibri"/>
            </a:endParaRPr>
          </a:p>
        </p:txBody>
      </p:sp>
      <p:sp>
        <p:nvSpPr>
          <p:cNvPr id="6513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Εξωστρέφεια: βασικά μεγέθη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gray">
          <a:xfrm>
            <a:off x="319088" y="2595563"/>
            <a:ext cx="3927475" cy="293687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rgbClr val="000000"/>
            </a:outerShdw>
          </a:effectLst>
        </p:spPr>
        <p:txBody>
          <a:bodyPr tIns="54000" bIns="54000" anchor="b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2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Μέγεθος ανά πρόγραμμα</a:t>
            </a:r>
            <a:endParaRPr lang="en-GB" sz="1200" b="1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27" name="Table 291"/>
          <p:cNvGraphicFramePr>
            <a:graphicFrameLocks noGrp="1"/>
          </p:cNvGraphicFramePr>
          <p:nvPr/>
        </p:nvGraphicFramePr>
        <p:xfrm>
          <a:off x="338579" y="2986311"/>
          <a:ext cx="3889801" cy="3250801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576993">
                  <a:extLst>
                    <a:ext uri="{9D8B030D-6E8A-4147-A177-3AD203B41FA5}"/>
                  </a:extLst>
                </a:gridCol>
                <a:gridCol w="1312808">
                  <a:extLst>
                    <a:ext uri="{9D8B030D-6E8A-4147-A177-3AD203B41FA5}"/>
                  </a:extLst>
                </a:gridCol>
              </a:tblGrid>
              <a:tr h="561146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Προγράμματα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Σύνολο πόρων </a:t>
                      </a:r>
                      <a:endParaRPr lang="en-US" sz="1200" b="1" i="0" u="none" strike="noStrike" kern="1200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(σε εκ. €)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610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Made in Greece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6108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International capital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857066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Επιχειρούμε έξω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610863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Σύνολο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0" name="Rectangle 7"/>
          <p:cNvSpPr>
            <a:spLocks noChangeArrowheads="1"/>
          </p:cNvSpPr>
          <p:nvPr/>
        </p:nvSpPr>
        <p:spPr bwMode="gray">
          <a:xfrm>
            <a:off x="319088" y="1592263"/>
            <a:ext cx="8453437" cy="954087"/>
          </a:xfrm>
          <a:prstGeom prst="rect">
            <a:avLst/>
          </a:prstGeom>
          <a:solidFill>
            <a:schemeClr val="bg1">
              <a:alpha val="40000"/>
            </a:schemeClr>
          </a:solidFill>
          <a:ln w="2540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0934" tIns="107424" rIns="90934" bIns="45464" anchor="ctr"/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3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διαφορετικά χρηματοδοτικά προγράμματα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Πηγές πόρων: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58% δημόσια συμμετοχή, 5% ιδιωτική συμμετοχή, 38% λοιποί μηχανισμοί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Τρόπος διάθεσης: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91% ΙΚ και 9% επιδοτήσεις</a:t>
            </a:r>
            <a:endParaRPr lang="el-GR" sz="1300" dirty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1" name="Rectangle 3"/>
          <p:cNvSpPr>
            <a:spLocks noChangeArrowheads="1"/>
          </p:cNvSpPr>
          <p:nvPr/>
        </p:nvSpPr>
        <p:spPr bwMode="gray">
          <a:xfrm>
            <a:off x="4759325" y="2595563"/>
            <a:ext cx="3927475" cy="293687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rgbClr val="000000"/>
            </a:outerShdw>
          </a:effectLst>
        </p:spPr>
        <p:txBody>
          <a:bodyPr tIns="54000" bIns="54000" anchor="b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2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Πηγή προέλευσης και τρόπος διάθεσης</a:t>
            </a:r>
            <a:endParaRPr lang="en-GB" sz="1200" b="1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651321" name="Chart 3"/>
          <p:cNvGraphicFramePr>
            <a:graphicFrameLocks/>
          </p:cNvGraphicFramePr>
          <p:nvPr>
            <p:custDataLst>
              <p:tags r:id="rId4"/>
            </p:custDataLst>
          </p:nvPr>
        </p:nvGraphicFramePr>
        <p:xfrm>
          <a:off x="4613275" y="3154363"/>
          <a:ext cx="2052638" cy="2163762"/>
        </p:xfrm>
        <a:graphic>
          <a:graphicData uri="http://schemas.openxmlformats.org/presentationml/2006/ole">
            <p:oleObj spid="_x0000_s651321" r:id="rId25" imgW="2048434" imgH="2164268" progId="Excel.Chart.8">
              <p:embed/>
            </p:oleObj>
          </a:graphicData>
        </a:graphic>
      </p:graphicFrame>
      <p:sp>
        <p:nvSpPr>
          <p:cNvPr id="64" name="Rectangle 2"/>
          <p:cNvSpPr>
            <a:spLocks noGrp="1" noChangeArrowheads="1"/>
          </p:cNvSpPr>
          <p:nvPr>
            <p:custDataLst>
              <p:tags r:id="rId5"/>
            </p:custDataLst>
          </p:nvPr>
        </p:nvSpPr>
        <p:spPr bwMode="auto">
          <a:xfrm>
            <a:off x="4989513" y="3017838"/>
            <a:ext cx="277812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 smtClean="0">
                <a:latin typeface="Calibri"/>
                <a:sym typeface="Calibri"/>
              </a:rPr>
              <a:t>εκ. €</a:t>
            </a:r>
          </a:p>
        </p:txBody>
      </p:sp>
      <p:sp>
        <p:nvSpPr>
          <p:cNvPr id="108" name="Rectangle 2"/>
          <p:cNvSpPr>
            <a:spLocks noGrp="1" noChangeArrowheads="1"/>
          </p:cNvSpPr>
          <p:nvPr>
            <p:custDataLst>
              <p:tags r:id="rId6"/>
            </p:custDataLst>
          </p:nvPr>
        </p:nvSpPr>
        <p:spPr bwMode="gray">
          <a:xfrm>
            <a:off x="5734050" y="3478213"/>
            <a:ext cx="190500" cy="174625"/>
          </a:xfrm>
          <a:prstGeom prst="rect">
            <a:avLst/>
          </a:prstGeom>
          <a:solidFill>
            <a:srgbClr val="4C6C9C"/>
          </a:solidFill>
          <a:ln w="12700">
            <a:noFill/>
            <a:miter lim="800000"/>
            <a:headEnd/>
            <a:tailEnd/>
          </a:ln>
        </p:spPr>
        <p:txBody>
          <a:bodyPr wrap="none" lIns="20638" tIns="0" rIns="20638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24D647AF-16BE-48CC-A849-4F13B205F46A}" type="datetime'''''2''''''''''''''''''4'''''">
              <a:rPr lang="el-GR" altLang="en-US" sz="1150" smtClean="0">
                <a:solidFill>
                  <a:schemeClr val="bg1"/>
                </a:solidFill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24</a:t>
            </a:fld>
            <a:endParaRPr lang="el-GR" altLang="en-US" sz="1150" dirty="0" smtClean="0">
              <a:solidFill>
                <a:schemeClr val="bg1"/>
              </a:solidFill>
              <a:latin typeface="Calibri"/>
              <a:sym typeface="Calibri"/>
            </a:endParaRPr>
          </a:p>
        </p:txBody>
      </p:sp>
      <p:sp>
        <p:nvSpPr>
          <p:cNvPr id="65" name="Rectangle 2"/>
          <p:cNvSpPr>
            <a:spLocks noGrp="1" noChangeArrowheads="1"/>
          </p:cNvSpPr>
          <p:nvPr>
            <p:custDataLst>
              <p:tags r:id="rId7"/>
            </p:custDataLst>
          </p:nvPr>
        </p:nvSpPr>
        <p:spPr bwMode="auto">
          <a:xfrm>
            <a:off x="5260975" y="5207000"/>
            <a:ext cx="11366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32959C27-D793-4DBB-B7D6-AF5D34D5E0DC}" type="datetime'Π''ηγέ''''''''''''ς προέ''''''λ''ευ''''σ''η''''''''''ς'''">
              <a:rPr lang="el-GR" altLang="en-US" sz="1150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Πηγές προέλευσης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66" name="Rectangle 2"/>
          <p:cNvSpPr>
            <a:spLocks noGrp="1" noChangeArrowheads="1"/>
          </p:cNvSpPr>
          <p:nvPr>
            <p:custDataLst>
              <p:tags r:id="rId8"/>
            </p:custDataLst>
          </p:nvPr>
        </p:nvSpPr>
        <p:spPr bwMode="gray">
          <a:xfrm>
            <a:off x="5697538" y="3303588"/>
            <a:ext cx="265112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20638" tIns="0" rIns="20638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EA048FEB-CC8A-4667-9769-D34CC64C08C4}" type="datetime'5''''3''''''''''''''''''''''''''''''''''0'''''''''''''''">
              <a:rPr lang="el-GR" altLang="en-US" sz="1150" b="1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530</a:t>
            </a:fld>
            <a:endParaRPr lang="el-GR" altLang="en-US" sz="1150" b="1" dirty="0" smtClean="0">
              <a:latin typeface="Calibri"/>
              <a:sym typeface="Calibri"/>
            </a:endParaRPr>
          </a:p>
        </p:txBody>
      </p:sp>
      <p:graphicFrame>
        <p:nvGraphicFramePr>
          <p:cNvPr id="651326" name="Chart 3"/>
          <p:cNvGraphicFramePr>
            <a:graphicFrameLocks/>
          </p:cNvGraphicFramePr>
          <p:nvPr>
            <p:custDataLst>
              <p:tags r:id="rId9"/>
            </p:custDataLst>
          </p:nvPr>
        </p:nvGraphicFramePr>
        <p:xfrm>
          <a:off x="6923088" y="3154363"/>
          <a:ext cx="2051050" cy="2163762"/>
        </p:xfrm>
        <a:graphic>
          <a:graphicData uri="http://schemas.openxmlformats.org/presentationml/2006/ole">
            <p:oleObj spid="_x0000_s651326" r:id="rId26" imgW="2048434" imgH="2164268" progId="Excel.Chart.8">
              <p:embed/>
            </p:oleObj>
          </a:graphicData>
        </a:graphic>
      </p:graphicFrame>
      <p:sp>
        <p:nvSpPr>
          <p:cNvPr id="70" name="Rectangle 2"/>
          <p:cNvSpPr>
            <a:spLocks noGrp="1" noChangeArrowheads="1"/>
          </p:cNvSpPr>
          <p:nvPr>
            <p:custDataLst>
              <p:tags r:id="rId10"/>
            </p:custDataLst>
          </p:nvPr>
        </p:nvSpPr>
        <p:spPr bwMode="auto">
          <a:xfrm>
            <a:off x="8321675" y="3017838"/>
            <a:ext cx="277813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 smtClean="0">
                <a:latin typeface="Calibri"/>
                <a:sym typeface="Calibri"/>
              </a:rPr>
              <a:t>εκ. €</a:t>
            </a:r>
          </a:p>
        </p:txBody>
      </p:sp>
      <p:sp>
        <p:nvSpPr>
          <p:cNvPr id="72" name="Rectangle 2"/>
          <p:cNvSpPr>
            <a:spLocks noGrp="1" noChangeArrowheads="1"/>
          </p:cNvSpPr>
          <p:nvPr>
            <p:custDataLst>
              <p:tags r:id="rId11"/>
            </p:custDataLst>
          </p:nvPr>
        </p:nvSpPr>
        <p:spPr bwMode="gray">
          <a:xfrm>
            <a:off x="7626350" y="3328988"/>
            <a:ext cx="265113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20638" tIns="0" rIns="20638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5B3D644A-D472-4C66-B917-99B4291F5F7A}" type="datetime'53''''''''''''''''''''''0'''''''''''''">
              <a:rPr lang="el-GR" altLang="en-US" sz="1150" b="1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530</a:t>
            </a:fld>
            <a:endParaRPr lang="el-GR" altLang="en-US" sz="1150" b="1" dirty="0" smtClean="0">
              <a:latin typeface="Calibri"/>
              <a:sym typeface="Calibri"/>
            </a:endParaRPr>
          </a:p>
        </p:txBody>
      </p:sp>
      <p:sp>
        <p:nvSpPr>
          <p:cNvPr id="71" name="Rectangle 2"/>
          <p:cNvSpPr>
            <a:spLocks noGrp="1" noChangeArrowheads="1"/>
          </p:cNvSpPr>
          <p:nvPr>
            <p:custDataLst>
              <p:tags r:id="rId12"/>
            </p:custDataLst>
          </p:nvPr>
        </p:nvSpPr>
        <p:spPr bwMode="auto">
          <a:xfrm>
            <a:off x="7234238" y="5207000"/>
            <a:ext cx="10477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2E447107-6203-423C-B0A1-D83A8DC847DE}" type="datetime'Τ''''ρόπ''ος'''' ''''''δ''''ι''''''ά''θ''''''''''εσ''''''η''ς'">
              <a:rPr lang="el-GR" altLang="en-US" sz="1150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Τρόπος διάθεσης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651330" name="Ορθογώνιο 74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137400" y="5891213"/>
            <a:ext cx="204788" cy="153987"/>
          </a:xfrm>
          <a:prstGeom prst="rect">
            <a:avLst/>
          </a:prstGeom>
          <a:solidFill>
            <a:srgbClr val="6F8D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51331" name="Ορθογώνιο 76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137400" y="6116638"/>
            <a:ext cx="204788" cy="153987"/>
          </a:xfrm>
          <a:prstGeom prst="rect">
            <a:avLst/>
          </a:prstGeom>
          <a:solidFill>
            <a:srgbClr val="C3CFE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82" name="Rectangle 2"/>
          <p:cNvSpPr>
            <a:spLocks noGrp="1" noChangeArrowheads="1"/>
          </p:cNvSpPr>
          <p:nvPr>
            <p:custDataLst>
              <p:tags r:id="rId15"/>
            </p:custDataLst>
          </p:nvPr>
        </p:nvSpPr>
        <p:spPr bwMode="auto">
          <a:xfrm>
            <a:off x="7392988" y="5886450"/>
            <a:ext cx="725487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72A6CE9C-2D92-4119-A706-6D8F99721740}" type="datetime'''''''Επ''''''''ι''''δ''''''''''''''ο''τ''''''ήσε''''ις''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Επιδοτήσεις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80" name="Rectangle 2"/>
          <p:cNvSpPr>
            <a:spLocks noGrp="1" noChangeArrowheads="1"/>
          </p:cNvSpPr>
          <p:nvPr>
            <p:custDataLst>
              <p:tags r:id="rId16"/>
            </p:custDataLst>
          </p:nvPr>
        </p:nvSpPr>
        <p:spPr bwMode="auto">
          <a:xfrm>
            <a:off x="7392988" y="6111875"/>
            <a:ext cx="1087437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434099A4-ABD8-4ADE-8384-36CEA67DCAFC}" type="datetime'Ίδ''''''''ι''''''α'' κεφ''''''ά''''''''''λα''ι''α (IK'''')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Ίδια κεφάλαια (IK)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651334" name="Ορθογώνιο 4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5056188" y="5491163"/>
            <a:ext cx="204787" cy="153987"/>
          </a:xfrm>
          <a:prstGeom prst="rect">
            <a:avLst/>
          </a:prstGeom>
          <a:solidFill>
            <a:srgbClr val="4C6C9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51335" name="Ορθογώνιο 5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056188" y="5716588"/>
            <a:ext cx="204787" cy="153987"/>
          </a:xfrm>
          <a:prstGeom prst="rect">
            <a:avLst/>
          </a:prstGeom>
          <a:solidFill>
            <a:srgbClr val="6F8D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51336" name="Ορθογώνιο 6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056188" y="6116638"/>
            <a:ext cx="204787" cy="153987"/>
          </a:xfrm>
          <a:prstGeom prst="rect">
            <a:avLst/>
          </a:prstGeom>
          <a:solidFill>
            <a:srgbClr val="C3CFE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117" name="Rectangle 2"/>
          <p:cNvSpPr>
            <a:spLocks noGrp="1" noChangeArrowheads="1"/>
          </p:cNvSpPr>
          <p:nvPr>
            <p:custDataLst>
              <p:tags r:id="rId20"/>
            </p:custDataLst>
          </p:nvPr>
        </p:nvSpPr>
        <p:spPr bwMode="auto">
          <a:xfrm>
            <a:off x="5311775" y="5486400"/>
            <a:ext cx="1189038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36899AFA-00AB-4C16-8093-EE0D0BDBBD93}" type="datetime'''Ιδ''''''''''ι''ωτι''κ''ή'' ''σ''υ''''''μμ''ε''τοχ''ή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Ιδιωτική συμμετοχή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119" name="Rectangle 2"/>
          <p:cNvSpPr>
            <a:spLocks noGrp="1" noChangeArrowheads="1"/>
          </p:cNvSpPr>
          <p:nvPr>
            <p:custDataLst>
              <p:tags r:id="rId21"/>
            </p:custDataLst>
          </p:nvPr>
        </p:nvSpPr>
        <p:spPr bwMode="auto">
          <a:xfrm>
            <a:off x="5311775" y="6111875"/>
            <a:ext cx="12128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B35BB159-2BFD-4452-8131-CF154E4047FA}" type="datetime'Δ''''ημ''ό''σ''ια ''''''''συμμε''''τ''''''''ο''χή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Δημόσια συμμετοχή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118" name="Rectangle 2"/>
          <p:cNvSpPr>
            <a:spLocks noGrp="1" noChangeArrowheads="1"/>
          </p:cNvSpPr>
          <p:nvPr>
            <p:custDataLst>
              <p:tags r:id="rId22"/>
            </p:custDataLst>
          </p:nvPr>
        </p:nvSpPr>
        <p:spPr bwMode="auto">
          <a:xfrm>
            <a:off x="5311775" y="5711825"/>
            <a:ext cx="1365250" cy="34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>
                <a:latin typeface="Calibri"/>
                <a:sym typeface="Calibri"/>
              </a:rPr>
              <a:t>Λοιποί ευρωπαϊκοί </a:t>
            </a:r>
            <a:r>
              <a:rPr lang="el-GR" altLang="en-US" sz="1150" dirty="0" smtClean="0">
                <a:latin typeface="Calibri"/>
                <a:sym typeface="Calibri"/>
              </a:rPr>
              <a:t>και</a:t>
            </a:r>
          </a:p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 smtClean="0">
                <a:latin typeface="Calibri"/>
                <a:sym typeface="Calibri"/>
              </a:rPr>
              <a:t> </a:t>
            </a:r>
            <a:r>
              <a:rPr lang="el-GR" altLang="en-US" sz="1150" dirty="0">
                <a:latin typeface="Calibri"/>
                <a:sym typeface="Calibri"/>
              </a:rPr>
              <a:t>διεθνείς μηχανισμοί</a:t>
            </a:r>
            <a:endParaRPr lang="el-GR" altLang="en-US" sz="1150" dirty="0" smtClean="0">
              <a:latin typeface="Calibri"/>
              <a:sym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0528" name="Object 48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60528" name="think-cell Slide" r:id="rId5" imgW="360" imgH="360" progId="">
              <p:embed/>
            </p:oleObj>
          </a:graphicData>
        </a:graphic>
      </p:graphicFrame>
      <p:sp>
        <p:nvSpPr>
          <p:cNvPr id="23" name="22 - Ορθογώνιο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90525" cy="184150"/>
          </a:xfrm>
          <a:prstGeom prst="rect">
            <a:avLst/>
          </a:prstGeom>
          <a:solidFill>
            <a:scrgbClr r="0" g="0" b="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Calibri"/>
              <a:ea typeface="+mj-ea"/>
              <a:cs typeface="+mj-cs"/>
              <a:sym typeface="Calibri"/>
            </a:endParaRPr>
          </a:p>
        </p:txBody>
      </p:sp>
      <p:sp>
        <p:nvSpPr>
          <p:cNvPr id="660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Εξωστρέφεια: παράμετροι προγραμμάτων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gray">
          <a:xfrm>
            <a:off x="319088" y="1624013"/>
            <a:ext cx="8453437" cy="954087"/>
          </a:xfrm>
          <a:prstGeom prst="rect">
            <a:avLst/>
          </a:prstGeom>
          <a:solidFill>
            <a:schemeClr val="bg1">
              <a:alpha val="40000"/>
            </a:schemeClr>
          </a:solidFill>
          <a:ln w="2540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0934" tIns="107424" rIns="90934" bIns="45464" anchor="ctr"/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Συγκριτικά πλεονεκτήματα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: πρόσβαση σε εναλλακτικές πηγές χρηματοδότησης για τη δημιουργία επώνυμων ελληνικών προϊόντων, ενίσχυση της εμπορικής ταυτότητας και των εξαγωγών, προσέλκυση ξένων επενδύσεων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Ωφελούμενοι: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νέες και υφιστάμενες ΜΜΕ όλων των κλάδων</a:t>
            </a:r>
            <a:endParaRPr lang="el-GR" sz="1300" dirty="0"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7" name="Table 291"/>
          <p:cNvGraphicFramePr>
            <a:graphicFrameLocks noGrp="1"/>
          </p:cNvGraphicFramePr>
          <p:nvPr/>
        </p:nvGraphicFramePr>
        <p:xfrm>
          <a:off x="357478" y="2980307"/>
          <a:ext cx="8416800" cy="3250799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736436">
                  <a:extLst>
                    <a:ext uri="{9D8B030D-6E8A-4147-A177-3AD203B41FA5}"/>
                  </a:extLst>
                </a:gridCol>
                <a:gridCol w="2226788">
                  <a:extLst>
                    <a:ext uri="{9D8B030D-6E8A-4147-A177-3AD203B41FA5}"/>
                  </a:extLst>
                </a:gridCol>
                <a:gridCol w="2226788"/>
                <a:gridCol w="2226788"/>
              </a:tblGrid>
              <a:tr h="40882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Προγράμματα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Made in Greece</a:t>
                      </a:r>
                      <a:endParaRPr lang="el-GR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International Capital</a:t>
                      </a:r>
                      <a:endParaRPr lang="el-GR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Επιχειρούμε Έξω</a:t>
                      </a:r>
                      <a:endParaRPr lang="el-GR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193717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Είδος εργαλείου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Ίδια κεφάλαια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Ίδια κεφάλαια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Επιδότηση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204423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Μέγεθος πόρων (σε εκ. €)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8254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Δημόσια</a:t>
                      </a:r>
                      <a:r>
                        <a:rPr lang="el-GR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συμμετοχή (εγχώρια και κοινοτική)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56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200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204423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Ιδιωτική συμμετοχή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υπό προσδιορισμό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04423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Τράπεζες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8254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Λοιποί</a:t>
                      </a:r>
                      <a:r>
                        <a:rPr lang="el-GR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ευρωπαϊκοί και διεθνείς μηχανισμοί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200</a:t>
                      </a:r>
                      <a:r>
                        <a:rPr lang="en-US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*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8254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Ελάχιστο</a:t>
                      </a:r>
                      <a:r>
                        <a:rPr lang="el-G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όριο χρηματοδότησης </a:t>
                      </a:r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(σε χιλ. €)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200,00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7844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Μέγιστο </a:t>
                      </a:r>
                      <a:r>
                        <a:rPr lang="el-G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όριο χρηματοδότησης </a:t>
                      </a:r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(σε χιλ. €)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κατά περίπτωση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7.000,00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100,00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552382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Χρόνος διάθεσης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Q1 2019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</a:t>
                      </a: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2018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Διατίθεται </a:t>
                      </a:r>
                    </a:p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ήδη 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60533" name="TextBox 7"/>
          <p:cNvSpPr txBox="1">
            <a:spLocks noChangeArrowheads="1"/>
          </p:cNvSpPr>
          <p:nvPr/>
        </p:nvSpPr>
        <p:spPr bwMode="auto">
          <a:xfrm>
            <a:off x="250825" y="6269038"/>
            <a:ext cx="83058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900">
                <a:latin typeface="Calibri" pitchFamily="34" charset="0"/>
              </a:rPr>
              <a:t>*: </a:t>
            </a:r>
            <a:r>
              <a:rPr lang="en-US" sz="900">
                <a:latin typeface="Calibri" pitchFamily="34" charset="0"/>
              </a:rPr>
              <a:t>Mubadala Fund</a:t>
            </a:r>
            <a:endParaRPr lang="el-GR" sz="9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0975" name="Object 15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80975" name="think-cell Slide" r:id="rId5" imgW="360" imgH="360" progId="">
              <p:embed/>
            </p:oleObj>
          </a:graphicData>
        </a:graphic>
      </p:graphicFrame>
      <p:sp>
        <p:nvSpPr>
          <p:cNvPr id="3" name="Ορθογώνιο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69888" cy="184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Garamond"/>
              <a:ea typeface="+mj-ea"/>
              <a:cs typeface="+mj-cs"/>
              <a:sym typeface="Garamond"/>
            </a:endParaRPr>
          </a:p>
        </p:txBody>
      </p: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433388" y="1808163"/>
            <a:ext cx="8243887" cy="410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/>
          <a:lstStyle/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Προκλήσεις </a:t>
            </a: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αναπτυξιακής στρατηγικής και πιστωτική επέκταση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Παράμετροι χρηματοδοτικών εργαλείων και κύρια μεγέθη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latin typeface="Calibri" panose="020F0502020204030204" pitchFamily="34" charset="0"/>
                <a:cs typeface="Arial" pitchFamily="34" charset="0"/>
              </a:rPr>
              <a:t>Ανάλυση ανά κλάδο / τομέα χρηματοδοτικών εργαλείων </a:t>
            </a:r>
            <a:endParaRPr lang="el-GR" altLang="en-US" sz="1600" b="1" dirty="0">
              <a:latin typeface="Calibri" panose="020F0502020204030204" pitchFamily="34" charset="0"/>
              <a:cs typeface="Arial" pitchFamily="34" charset="0"/>
            </a:endParaRP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Επιχειρηματικότητα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Αγροτικός τομέας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Εξωστρέφεια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latin typeface="Calibri" panose="020F0502020204030204" pitchFamily="34" charset="0"/>
                <a:cs typeface="Arial" pitchFamily="34" charset="0"/>
              </a:rPr>
              <a:t>Υποδομές, ενέργεια, περιβάλλον και τοπική ανάπτυξη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Νέες τεχνολογίες, καινοτομία και δημιουργικότητα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Τουρισμός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Ανθρώπινο κεφάλαιο </a:t>
            </a:r>
            <a:endParaRPr lang="el-GR" altLang="en-US" sz="1600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169863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Συμπεράσματα</a:t>
            </a:r>
            <a:endParaRPr lang="en-US" altLang="en-US" sz="1600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809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Περιεχόμενα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7211" name="Object 43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47211" name="think-cell Slide" r:id="rId5" imgW="360" imgH="360" progId="">
              <p:embed/>
            </p:oleObj>
          </a:graphicData>
        </a:graphic>
      </p:graphicFrame>
      <p:sp>
        <p:nvSpPr>
          <p:cNvPr id="3" name="Ορθογώνιο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69888" cy="184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Garamond"/>
              <a:ea typeface="+mj-ea"/>
              <a:cs typeface="+mj-cs"/>
              <a:sym typeface="Garamond"/>
            </a:endParaRPr>
          </a:p>
        </p:txBody>
      </p:sp>
      <p:sp>
        <p:nvSpPr>
          <p:cNvPr id="647213" name="Rectangle 3"/>
          <p:cNvSpPr txBox="1">
            <a:spLocks noChangeArrowheads="1"/>
          </p:cNvSpPr>
          <p:nvPr/>
        </p:nvSpPr>
        <p:spPr bwMode="auto">
          <a:xfrm>
            <a:off x="433388" y="1808163"/>
            <a:ext cx="8243887" cy="410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/>
          <a:lstStyle/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</a:pPr>
            <a:r>
              <a:rPr lang="el-GR" altLang="en-US" sz="1600" b="1">
                <a:latin typeface="Calibri" pitchFamily="34" charset="0"/>
              </a:rPr>
              <a:t>Προκλήσεις αναπτυξιακής στρατηγικής και πιστωτική επέκταση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</a:pPr>
            <a:r>
              <a:rPr lang="el-GR" altLang="en-US" sz="1600" b="1">
                <a:latin typeface="Calibri" pitchFamily="34" charset="0"/>
              </a:rPr>
              <a:t>Παράμετροι χρηματοδοτικών εργαλείων και κύρια μεγέθη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</a:pPr>
            <a:r>
              <a:rPr lang="el-GR" altLang="en-US" sz="1600" b="1">
                <a:latin typeface="Calibri" pitchFamily="34" charset="0"/>
              </a:rPr>
              <a:t>Ανάλυση ανά κλάδο / τομέα χρηματοδοτικών εργαλείων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</a:pPr>
            <a:r>
              <a:rPr lang="el-GR" altLang="en-US" sz="1600" b="1">
                <a:latin typeface="Calibri" pitchFamily="34" charset="0"/>
              </a:rPr>
              <a:t>Συμπεράσματα</a:t>
            </a:r>
            <a:endParaRPr lang="en-US" altLang="en-US" sz="1600" b="1">
              <a:latin typeface="Calibri" pitchFamily="34" charset="0"/>
            </a:endParaRPr>
          </a:p>
        </p:txBody>
      </p:sp>
      <p:sp>
        <p:nvSpPr>
          <p:cNvPr id="6472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Περιεχόμενα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2337" name="Object 49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52337" name="think-cell Slide" r:id="rId22" imgW="360" imgH="360" progId="">
              <p:embed/>
            </p:oleObj>
          </a:graphicData>
        </a:graphic>
      </p:graphicFrame>
      <p:sp>
        <p:nvSpPr>
          <p:cNvPr id="23" name="22 - Ορθογώνιο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90525" cy="184150"/>
          </a:xfrm>
          <a:prstGeom prst="rect">
            <a:avLst/>
          </a:prstGeom>
          <a:solidFill>
            <a:scrgbClr r="0" g="0" b="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1150" dirty="0">
              <a:solidFill>
                <a:srgbClr val="000099"/>
              </a:solidFill>
              <a:latin typeface="Calibri"/>
              <a:cs typeface="+mn-cs"/>
              <a:sym typeface="Calibri"/>
            </a:endParaRPr>
          </a:p>
        </p:txBody>
      </p:sp>
      <p:sp>
        <p:nvSpPr>
          <p:cNvPr id="652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Υποδομές, ενέργεια, περιβάλλον και τοπική ανάπτυξη: βασικά μεγέθη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gray">
          <a:xfrm>
            <a:off x="319088" y="1592263"/>
            <a:ext cx="8453437" cy="954087"/>
          </a:xfrm>
          <a:prstGeom prst="rect">
            <a:avLst/>
          </a:prstGeom>
          <a:solidFill>
            <a:schemeClr val="bg1">
              <a:alpha val="40000"/>
            </a:schemeClr>
          </a:solidFill>
          <a:ln w="2540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0934" tIns="107424" rIns="90934" bIns="45464" anchor="ctr"/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5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διαφορετικά χρηματοδοτικά προγράμματα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Πηγές πόρων: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83% δημόσια συμμετοχή και 17% ιδιωτική συμμετοχή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Τρόπος διάθεσης: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98% δάνεια και 2% επιδοτήσεις</a:t>
            </a:r>
            <a:endParaRPr lang="el-GR" sz="1300" dirty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gray">
          <a:xfrm>
            <a:off x="319088" y="2595563"/>
            <a:ext cx="3927475" cy="293687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rgbClr val="000000"/>
            </a:outerShdw>
          </a:effectLst>
        </p:spPr>
        <p:txBody>
          <a:bodyPr tIns="54000" bIns="54000" anchor="b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2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Μέγεθος ανά πρόγραμμα</a:t>
            </a:r>
            <a:endParaRPr lang="en-GB" sz="1200" b="1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31" name="Table 291"/>
          <p:cNvGraphicFramePr>
            <a:graphicFrameLocks noGrp="1"/>
          </p:cNvGraphicFramePr>
          <p:nvPr/>
        </p:nvGraphicFramePr>
        <p:xfrm>
          <a:off x="338579" y="2986311"/>
          <a:ext cx="3889801" cy="3250801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576993">
                  <a:extLst>
                    <a:ext uri="{9D8B030D-6E8A-4147-A177-3AD203B41FA5}"/>
                  </a:extLst>
                </a:gridCol>
                <a:gridCol w="1312808">
                  <a:extLst>
                    <a:ext uri="{9D8B030D-6E8A-4147-A177-3AD203B41FA5}"/>
                  </a:extLst>
                </a:gridCol>
              </a:tblGrid>
              <a:tr h="376051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Προγράμματα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Σύνολο πόρων </a:t>
                      </a:r>
                      <a:endParaRPr lang="en-US" sz="1200" b="1" i="0" u="none" strike="noStrike" kern="1200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(σε εκ. €)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398764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Ταμείο υποδομών</a:t>
                      </a:r>
                      <a:endParaRPr lang="el-G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644</a:t>
                      </a:r>
                      <a:endParaRPr lang="el-G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398764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Εξοικονομώ κατ’ οίκον ΙΙ</a:t>
                      </a:r>
                      <a:endParaRPr lang="el-G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440</a:t>
                      </a:r>
                      <a:endParaRPr lang="el-G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559486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Ενίσχυση της περιβαλλοντικής βιομηχανίας</a:t>
                      </a:r>
                      <a:endParaRPr lang="el-G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l-G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559486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Ταμείο Δυτικής Μακεδονίας</a:t>
                      </a:r>
                      <a:endParaRPr lang="el-G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l-G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559486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Εναλλακτική ενέργεια</a:t>
                      </a:r>
                      <a:endParaRPr lang="el-G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υπό προσδιορισμό</a:t>
                      </a:r>
                      <a:endParaRPr lang="el-GR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98764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Σύνολο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1.114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2" name="Rectangle 3"/>
          <p:cNvSpPr>
            <a:spLocks noChangeArrowheads="1"/>
          </p:cNvSpPr>
          <p:nvPr/>
        </p:nvSpPr>
        <p:spPr bwMode="gray">
          <a:xfrm>
            <a:off x="4759325" y="2595563"/>
            <a:ext cx="3927475" cy="293687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rgbClr val="000000"/>
            </a:outerShdw>
          </a:effectLst>
        </p:spPr>
        <p:txBody>
          <a:bodyPr tIns="54000" bIns="54000" anchor="b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2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Πηγή προέλευσης και τρόπος διάθεσης</a:t>
            </a:r>
            <a:endParaRPr lang="en-GB" sz="1200" b="1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652344" name="Chart 3"/>
          <p:cNvGraphicFramePr>
            <a:graphicFrameLocks/>
          </p:cNvGraphicFramePr>
          <p:nvPr>
            <p:custDataLst>
              <p:tags r:id="rId4"/>
            </p:custDataLst>
          </p:nvPr>
        </p:nvGraphicFramePr>
        <p:xfrm>
          <a:off x="4502150" y="3154363"/>
          <a:ext cx="2163763" cy="2332037"/>
        </p:xfrm>
        <a:graphic>
          <a:graphicData uri="http://schemas.openxmlformats.org/presentationml/2006/ole">
            <p:oleObj spid="_x0000_s652344" r:id="rId23" imgW="2158171" imgH="2334970" progId="Excel.Chart.8">
              <p:embed/>
            </p:oleObj>
          </a:graphicData>
        </a:graphic>
      </p:graphicFrame>
      <p:sp>
        <p:nvSpPr>
          <p:cNvPr id="37" name="Rectangle 2"/>
          <p:cNvSpPr>
            <a:spLocks noGrp="1" noChangeArrowheads="1"/>
          </p:cNvSpPr>
          <p:nvPr>
            <p:custDataLst>
              <p:tags r:id="rId5"/>
            </p:custDataLst>
          </p:nvPr>
        </p:nvSpPr>
        <p:spPr bwMode="auto">
          <a:xfrm>
            <a:off x="4989513" y="3017838"/>
            <a:ext cx="277812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 smtClean="0">
                <a:latin typeface="Calibri"/>
                <a:sym typeface="Calibri"/>
              </a:rPr>
              <a:t>εκ. €</a:t>
            </a:r>
          </a:p>
        </p:txBody>
      </p:sp>
      <p:sp>
        <p:nvSpPr>
          <p:cNvPr id="40" name="Rectangle 2"/>
          <p:cNvSpPr>
            <a:spLocks noGrp="1" noChangeArrowheads="1"/>
          </p:cNvSpPr>
          <p:nvPr>
            <p:custDataLst>
              <p:tags r:id="rId6"/>
            </p:custDataLst>
          </p:nvPr>
        </p:nvSpPr>
        <p:spPr bwMode="auto">
          <a:xfrm>
            <a:off x="5260975" y="5375275"/>
            <a:ext cx="11366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05F26FF4-BF32-4AB3-85D2-823AFA527F2E}" type="datetime'''Πη''''''''γ''έ''''''ς π''''ροέλε''υ''''''''''σ''''ης'''''''">
              <a:rPr lang="el-GR" altLang="en-US" sz="1150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Πηγές προέλευσης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64" name="Rectangle 2"/>
          <p:cNvSpPr>
            <a:spLocks noGrp="1" noChangeArrowheads="1"/>
          </p:cNvSpPr>
          <p:nvPr>
            <p:custDataLst>
              <p:tags r:id="rId7"/>
            </p:custDataLst>
          </p:nvPr>
        </p:nvSpPr>
        <p:spPr bwMode="gray">
          <a:xfrm>
            <a:off x="5640388" y="3259138"/>
            <a:ext cx="379412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20638" tIns="0" rIns="20638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C5064607-892C-4CCC-A7E7-1C1CD4996814}" type="datetime'''1''''''''''''''''''''''''''''''''''''''.''''1''''14'">
              <a:rPr lang="el-GR" altLang="en-US" sz="1150" b="1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1.114</a:t>
            </a:fld>
            <a:endParaRPr lang="el-GR" altLang="en-US" sz="1150" b="1" dirty="0" smtClean="0">
              <a:latin typeface="Calibri"/>
              <a:sym typeface="Calibri"/>
            </a:endParaRPr>
          </a:p>
        </p:txBody>
      </p:sp>
      <p:graphicFrame>
        <p:nvGraphicFramePr>
          <p:cNvPr id="652348" name="Chart 3"/>
          <p:cNvGraphicFramePr>
            <a:graphicFrameLocks/>
          </p:cNvGraphicFramePr>
          <p:nvPr>
            <p:custDataLst>
              <p:tags r:id="rId8"/>
            </p:custDataLst>
          </p:nvPr>
        </p:nvGraphicFramePr>
        <p:xfrm>
          <a:off x="6746875" y="3154363"/>
          <a:ext cx="2514600" cy="2332037"/>
        </p:xfrm>
        <a:graphic>
          <a:graphicData uri="http://schemas.openxmlformats.org/presentationml/2006/ole">
            <p:oleObj spid="_x0000_s652348" r:id="rId24" imgW="2511770" imgH="2334970" progId="Excel.Chart.8">
              <p:embed/>
            </p:oleObj>
          </a:graphicData>
        </a:graphic>
      </p:graphicFrame>
      <p:sp>
        <p:nvSpPr>
          <p:cNvPr id="43" name="Rectangle 2"/>
          <p:cNvSpPr>
            <a:spLocks noGrp="1" noChangeArrowheads="1"/>
          </p:cNvSpPr>
          <p:nvPr>
            <p:custDataLst>
              <p:tags r:id="rId9"/>
            </p:custDataLst>
          </p:nvPr>
        </p:nvSpPr>
        <p:spPr bwMode="auto">
          <a:xfrm>
            <a:off x="8321675" y="3017838"/>
            <a:ext cx="277813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 smtClean="0">
                <a:latin typeface="Calibri"/>
                <a:sym typeface="Calibri"/>
              </a:rPr>
              <a:t>εκ. €</a:t>
            </a:r>
          </a:p>
        </p:txBody>
      </p:sp>
      <p:sp>
        <p:nvSpPr>
          <p:cNvPr id="42" name="Rectangle 2"/>
          <p:cNvSpPr>
            <a:spLocks noGrp="1" noChangeArrowheads="1"/>
          </p:cNvSpPr>
          <p:nvPr>
            <p:custDataLst>
              <p:tags r:id="rId10"/>
            </p:custDataLst>
          </p:nvPr>
        </p:nvSpPr>
        <p:spPr bwMode="auto">
          <a:xfrm>
            <a:off x="7234238" y="5375275"/>
            <a:ext cx="10477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A5C18631-354B-45BF-AAA9-B63FA1ACAE54}" type="datetime'Τ''ρ''''ό''''''πο''ς'''' δ''''''ι''''άθ''ε''''''σ''''ης'''''''">
              <a:rPr lang="el-GR" altLang="en-US" sz="1150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Τρόπος διάθεσης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44" name="Rectangle 2"/>
          <p:cNvSpPr>
            <a:spLocks noGrp="1" noChangeArrowheads="1"/>
          </p:cNvSpPr>
          <p:nvPr>
            <p:custDataLst>
              <p:tags r:id="rId11"/>
            </p:custDataLst>
          </p:nvPr>
        </p:nvSpPr>
        <p:spPr bwMode="gray">
          <a:xfrm>
            <a:off x="7569200" y="3213100"/>
            <a:ext cx="379413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20638" tIns="0" rIns="20638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648E1570-A2B4-477C-AF70-E5C9F950F60D}" type="datetime'''''1''''''''''''''.''''''''1''''''''''''''''''''''1''''''4'">
              <a:rPr lang="el-GR" altLang="en-US" sz="1150" b="1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1.114</a:t>
            </a:fld>
            <a:endParaRPr lang="el-GR" altLang="en-US" sz="1150" b="1" dirty="0" smtClean="0">
              <a:latin typeface="Calibri"/>
              <a:sym typeface="Calibri"/>
            </a:endParaRPr>
          </a:p>
        </p:txBody>
      </p:sp>
      <p:sp>
        <p:nvSpPr>
          <p:cNvPr id="81" name="Rectangle 2"/>
          <p:cNvSpPr>
            <a:spLocks noGrp="1" noChangeArrowheads="1"/>
          </p:cNvSpPr>
          <p:nvPr>
            <p:custDataLst>
              <p:tags r:id="rId12"/>
            </p:custDataLst>
          </p:nvPr>
        </p:nvSpPr>
        <p:spPr bwMode="gray">
          <a:xfrm>
            <a:off x="7662863" y="3387725"/>
            <a:ext cx="190500" cy="174625"/>
          </a:xfrm>
          <a:prstGeom prst="rect">
            <a:avLst/>
          </a:prstGeom>
          <a:solidFill>
            <a:srgbClr val="6F8DB9"/>
          </a:solidFill>
          <a:ln w="12700">
            <a:noFill/>
            <a:miter lim="800000"/>
            <a:headEnd/>
            <a:tailEnd/>
          </a:ln>
        </p:spPr>
        <p:txBody>
          <a:bodyPr wrap="none" lIns="20638" tIns="0" rIns="20638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CDF091B2-E598-4A1B-A635-F5A0BA4BB647}" type="datetime'''''2''''''''''''''''''''''''''''''''''''''''''''''0'">
              <a:rPr lang="el-GR" altLang="en-US" sz="1150" smtClean="0">
                <a:solidFill>
                  <a:schemeClr val="bg1"/>
                </a:solidFill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20</a:t>
            </a:fld>
            <a:endParaRPr lang="el-GR" altLang="en-US" sz="1150" dirty="0" smtClean="0">
              <a:solidFill>
                <a:schemeClr val="bg1"/>
              </a:solidFill>
              <a:latin typeface="Calibri"/>
              <a:sym typeface="Calibri"/>
            </a:endParaRPr>
          </a:p>
        </p:txBody>
      </p:sp>
      <p:sp>
        <p:nvSpPr>
          <p:cNvPr id="652353" name="Ορθογώνιο 6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5097463" y="5868988"/>
            <a:ext cx="204787" cy="153987"/>
          </a:xfrm>
          <a:prstGeom prst="rect">
            <a:avLst/>
          </a:prstGeom>
          <a:solidFill>
            <a:srgbClr val="6F8D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52354" name="Ορθογώνιο 11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097463" y="6094413"/>
            <a:ext cx="204787" cy="153987"/>
          </a:xfrm>
          <a:prstGeom prst="rect">
            <a:avLst/>
          </a:prstGeom>
          <a:solidFill>
            <a:srgbClr val="9DB1C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9" name="Rectangle 2"/>
          <p:cNvSpPr>
            <a:spLocks noGrp="1" noChangeArrowheads="1"/>
          </p:cNvSpPr>
          <p:nvPr>
            <p:custDataLst>
              <p:tags r:id="rId15"/>
            </p:custDataLst>
          </p:nvPr>
        </p:nvSpPr>
        <p:spPr bwMode="auto">
          <a:xfrm>
            <a:off x="5353050" y="6089650"/>
            <a:ext cx="12128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B621609D-F97D-40F9-B85C-C7A419AF915A}" type="datetime'Δ''ημ''''''''ό''σι''''''α'' ''σ''''υμ''''''μετ''''''''''οχ''ή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Δημόσια συμμετοχή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67" name="Rectangle 2"/>
          <p:cNvSpPr>
            <a:spLocks noGrp="1" noChangeArrowheads="1"/>
          </p:cNvSpPr>
          <p:nvPr>
            <p:custDataLst>
              <p:tags r:id="rId16"/>
            </p:custDataLst>
          </p:nvPr>
        </p:nvSpPr>
        <p:spPr bwMode="auto">
          <a:xfrm>
            <a:off x="5353050" y="5864225"/>
            <a:ext cx="1189038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619131F2-4163-405A-8082-B2BD34B04192}" type="datetime'Ι''δι''''ω''''''''''τ''ι''κή σ''υ''''''μ''''μ''''''ετο''χή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Ιδιωτική συμμετοχή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652357" name="Ορθογώνιο 13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272338" y="6094413"/>
            <a:ext cx="204787" cy="153987"/>
          </a:xfrm>
          <a:prstGeom prst="rect">
            <a:avLst/>
          </a:prstGeom>
          <a:solidFill>
            <a:srgbClr val="9DB1C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52358" name="Ορθογώνιο 12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7272338" y="5868988"/>
            <a:ext cx="204787" cy="153987"/>
          </a:xfrm>
          <a:prstGeom prst="rect">
            <a:avLst/>
          </a:prstGeom>
          <a:solidFill>
            <a:srgbClr val="6F8D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83" name="Rectangle 2"/>
          <p:cNvSpPr>
            <a:spLocks noGrp="1" noChangeArrowheads="1"/>
          </p:cNvSpPr>
          <p:nvPr>
            <p:custDataLst>
              <p:tags r:id="rId19"/>
            </p:custDataLst>
          </p:nvPr>
        </p:nvSpPr>
        <p:spPr bwMode="auto">
          <a:xfrm>
            <a:off x="7527925" y="5864225"/>
            <a:ext cx="725488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12C8F0A6-AA16-4409-B809-8328CFE8E4BA}" type="datetime'Ε''πι''δ''''''ο''''τ''ή''''''''''''σε''''ι''''''''ς''''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Επιδοτήσεις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84" name="Rectangle 2"/>
          <p:cNvSpPr>
            <a:spLocks noGrp="1" noChangeArrowheads="1"/>
          </p:cNvSpPr>
          <p:nvPr>
            <p:custDataLst>
              <p:tags r:id="rId20"/>
            </p:custDataLst>
          </p:nvPr>
        </p:nvSpPr>
        <p:spPr bwMode="auto">
          <a:xfrm>
            <a:off x="7527925" y="6089650"/>
            <a:ext cx="41910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D00AD515-59D9-4230-8E10-5C72C2C13BF5}" type="datetime'''''''''''''''''''''''''''''''Δ''άν''''''ε''''''ια''''''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Δάνεια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1553" name="Object 49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61553" name="think-cell Slide" r:id="rId5" imgW="360" imgH="360" progId="">
              <p:embed/>
            </p:oleObj>
          </a:graphicData>
        </a:graphic>
      </p:graphicFrame>
      <p:sp>
        <p:nvSpPr>
          <p:cNvPr id="23" name="22 - Ορθογώνιο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90525" cy="184150"/>
          </a:xfrm>
          <a:prstGeom prst="rect">
            <a:avLst/>
          </a:prstGeom>
          <a:solidFill>
            <a:scrgbClr r="0" g="0" b="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Calibri"/>
              <a:ea typeface="+mj-ea"/>
              <a:cs typeface="+mj-cs"/>
              <a:sym typeface="Calibri"/>
            </a:endParaRPr>
          </a:p>
        </p:txBody>
      </p:sp>
      <p:sp>
        <p:nvSpPr>
          <p:cNvPr id="661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Υποδομές, ενέργεια, περιβάλλον και τοπική ανάπτυξη: παράμετροι προγραμμάτων</a:t>
            </a:r>
          </a:p>
        </p:txBody>
      </p:sp>
      <p:graphicFrame>
        <p:nvGraphicFramePr>
          <p:cNvPr id="7" name="Table 291"/>
          <p:cNvGraphicFramePr>
            <a:graphicFrameLocks noGrp="1"/>
          </p:cNvGraphicFramePr>
          <p:nvPr/>
        </p:nvGraphicFramePr>
        <p:xfrm>
          <a:off x="357478" y="2980307"/>
          <a:ext cx="8416800" cy="324989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740500">
                  <a:extLst>
                    <a:ext uri="{9D8B030D-6E8A-4147-A177-3AD203B41FA5}"/>
                  </a:extLst>
                </a:gridCol>
                <a:gridCol w="1335260">
                  <a:extLst>
                    <a:ext uri="{9D8B030D-6E8A-4147-A177-3AD203B41FA5}"/>
                  </a:extLst>
                </a:gridCol>
                <a:gridCol w="1335260"/>
                <a:gridCol w="1335260"/>
                <a:gridCol w="1335260"/>
                <a:gridCol w="1335260"/>
              </a:tblGrid>
              <a:tr h="55587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Προγράμματα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Ταμείο υποδομών</a:t>
                      </a:r>
                      <a:endParaRPr lang="el-GR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Εξοικονομώ </a:t>
                      </a:r>
                      <a:r>
                        <a:rPr lang="el-GR" sz="12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κατ’οίκον</a:t>
                      </a:r>
                      <a:r>
                        <a:rPr lang="el-G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ΙΙ</a:t>
                      </a:r>
                      <a:endParaRPr lang="el-GR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Ενίσχυση της περιβαλλοντικής βιομηχανίας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Ταμείο Δυτικής Μακεδονίας </a:t>
                      </a:r>
                      <a:endParaRPr lang="el-GR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Εναλλακτική ενέργεια</a:t>
                      </a:r>
                      <a:endParaRPr lang="el-GR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191614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Είδος εργαλείου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Δάνεια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Δάνεια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Επιδότηση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Δάνεια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ΙΚ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182128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Μέγεθος πόρων (σε εκ. €)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υπό προσδιορισμό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4256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Δημόσια</a:t>
                      </a:r>
                      <a:r>
                        <a:rPr lang="el-GR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συμμετοχή (εγχώρια και κοινοτική)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450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440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182128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Ιδιωτική συμμετοχή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194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82128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Τράπεζες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υπό προσδιορισμό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ανά</a:t>
                      </a:r>
                      <a:r>
                        <a:rPr lang="el-GR" sz="1200" b="0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περίπτωση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ανά</a:t>
                      </a:r>
                      <a:r>
                        <a:rPr lang="el-GR" sz="1200" b="0" i="1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περίπτωση</a:t>
                      </a:r>
                      <a:endParaRPr lang="el-GR" sz="1200" b="0" i="1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4256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Λοιποί</a:t>
                      </a:r>
                      <a:r>
                        <a:rPr lang="el-GR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ευρωπαϊκοί και διεθνείς μηχανισμοί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3742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Ελάχιστο</a:t>
                      </a:r>
                      <a:r>
                        <a:rPr lang="el-G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όριο χρηματοδότησης </a:t>
                      </a:r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(σε χιλ. €)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87,50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3,00 έως </a:t>
                      </a:r>
                    </a:p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6,00*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3742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Μέγιστο </a:t>
                      </a:r>
                      <a:r>
                        <a:rPr lang="el-G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όριο χρηματοδότησης </a:t>
                      </a:r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(σε χιλ. €)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κατά </a:t>
                      </a:r>
                    </a:p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περίπτωση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κατά </a:t>
                      </a:r>
                    </a:p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περίπτωση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1.750,00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10,00 έως </a:t>
                      </a:r>
                    </a:p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80,00*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υπό</a:t>
                      </a:r>
                    </a:p>
                    <a:p>
                      <a:pPr algn="r" fontAlgn="ctr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προσδιορισμό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7013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Χρόνος διάθεσης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</a:t>
                      </a: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201</a:t>
                      </a: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 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Διατίθεται </a:t>
                      </a:r>
                    </a:p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ήδη 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Q4 2018 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Q4 2018 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Q1 2019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gray">
          <a:xfrm>
            <a:off x="319088" y="1624013"/>
            <a:ext cx="8453437" cy="954087"/>
          </a:xfrm>
          <a:prstGeom prst="rect">
            <a:avLst/>
          </a:prstGeom>
          <a:solidFill>
            <a:schemeClr val="bg1">
              <a:alpha val="40000"/>
            </a:schemeClr>
          </a:solidFill>
          <a:ln w="2540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0934" tIns="107424" rIns="90934" bIns="45464" anchor="ctr"/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Συγκριτικά πλεονεκτήματα: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αστική ανάπτυξη, γεωγραφική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στόχευση,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συνδυασμός επιδότησης ή εγγύησης και χαμηλότοκου δανείου, προστασία περιβάλλοντος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Ωφελούμενοι: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υφιστάμενες και νεοσύστατες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ΜΜΕ, κτίρια (δημόσια ή ιδιωτικά) με ανάγκη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ενεργειακής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αναβάθμισης, ΣΔΙΤ</a:t>
            </a:r>
            <a:endParaRPr lang="el-GR" sz="1300" dirty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61558" name="TextBox 8"/>
          <p:cNvSpPr txBox="1">
            <a:spLocks noChangeArrowheads="1"/>
          </p:cNvSpPr>
          <p:nvPr/>
        </p:nvSpPr>
        <p:spPr bwMode="auto">
          <a:xfrm>
            <a:off x="250825" y="6269038"/>
            <a:ext cx="83058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900">
                <a:latin typeface="Calibri" pitchFamily="34" charset="0"/>
              </a:rPr>
              <a:t>*: ανάλογα αν πρόκειται για δάνειο ή για εγγυητική πράξη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1999" name="Object 15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81999" name="think-cell Slide" r:id="rId5" imgW="360" imgH="360" progId="">
              <p:embed/>
            </p:oleObj>
          </a:graphicData>
        </a:graphic>
      </p:graphicFrame>
      <p:sp>
        <p:nvSpPr>
          <p:cNvPr id="3" name="Ορθογώνιο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69888" cy="184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Garamond"/>
              <a:ea typeface="+mj-ea"/>
              <a:cs typeface="+mj-cs"/>
              <a:sym typeface="Garamond"/>
            </a:endParaRPr>
          </a:p>
        </p:txBody>
      </p: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433388" y="1808163"/>
            <a:ext cx="8243887" cy="410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/>
          <a:lstStyle/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Προκλήσεις </a:t>
            </a: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αναπτυξιακής στρατηγικής και πιστωτική επέκταση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Παράμετροι χρηματοδοτικών εργαλείων και κύρια μεγέθη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latin typeface="Calibri" panose="020F0502020204030204" pitchFamily="34" charset="0"/>
                <a:cs typeface="Arial" pitchFamily="34" charset="0"/>
              </a:rPr>
              <a:t>Ανάλυση ανά κλάδο / τομέα χρηματοδοτικών εργαλείων </a:t>
            </a:r>
            <a:endParaRPr lang="el-GR" altLang="en-US" sz="1600" b="1" dirty="0">
              <a:latin typeface="Calibri" panose="020F0502020204030204" pitchFamily="34" charset="0"/>
              <a:cs typeface="Arial" pitchFamily="34" charset="0"/>
            </a:endParaRP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Επιχειρηματικότητα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Αγροτικός τομέας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Εξωστρέφεια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Υποδομές, ενέργεια, περιβάλλον και τοπική ανάπτυξη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latin typeface="Calibri" panose="020F0502020204030204" pitchFamily="34" charset="0"/>
                <a:cs typeface="Arial" pitchFamily="34" charset="0"/>
              </a:rPr>
              <a:t>Νέες τεχνολογίες, καινοτομία και δημιουργικότητα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Τουρισμός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Ανθρώπινο κεφάλαιο </a:t>
            </a:r>
            <a:endParaRPr lang="el-GR" altLang="en-US" sz="1600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169863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Συμπεράσματα</a:t>
            </a:r>
            <a:endParaRPr lang="en-US" altLang="en-US" sz="1600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820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Περιεχόμενα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3359" name="Object 47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53359" name="think-cell Slide" r:id="rId29" imgW="360" imgH="360" progId="">
              <p:embed/>
            </p:oleObj>
          </a:graphicData>
        </a:graphic>
      </p:graphicFrame>
      <p:sp>
        <p:nvSpPr>
          <p:cNvPr id="23" name="22 - Ορθογώνιο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90525" cy="184150"/>
          </a:xfrm>
          <a:prstGeom prst="rect">
            <a:avLst/>
          </a:prstGeom>
          <a:solidFill>
            <a:scrgbClr r="0" g="0" b="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1150" dirty="0">
              <a:solidFill>
                <a:srgbClr val="000099"/>
              </a:solidFill>
              <a:latin typeface="Calibri"/>
              <a:cs typeface="+mn-cs"/>
              <a:sym typeface="Calibri"/>
            </a:endParaRPr>
          </a:p>
        </p:txBody>
      </p:sp>
      <p:sp>
        <p:nvSpPr>
          <p:cNvPr id="6533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Νέες τεχνολογίες, καινοτομία και δημιουργικότητα: βασικά μεγέθη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gray">
          <a:xfrm>
            <a:off x="319088" y="2595563"/>
            <a:ext cx="3927475" cy="293687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rgbClr val="000000"/>
            </a:outerShdw>
          </a:effectLst>
        </p:spPr>
        <p:txBody>
          <a:bodyPr tIns="54000" bIns="54000" anchor="b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2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Μέγεθος ανά πρόγραμμα</a:t>
            </a:r>
            <a:endParaRPr lang="en-GB" sz="1200" b="1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28" name="Table 291"/>
          <p:cNvGraphicFramePr>
            <a:graphicFrameLocks noGrp="1"/>
          </p:cNvGraphicFramePr>
          <p:nvPr/>
        </p:nvGraphicFramePr>
        <p:xfrm>
          <a:off x="338579" y="2986311"/>
          <a:ext cx="3889801" cy="32508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576993">
                  <a:extLst>
                    <a:ext uri="{9D8B030D-6E8A-4147-A177-3AD203B41FA5}"/>
                  </a:extLst>
                </a:gridCol>
                <a:gridCol w="1312808">
                  <a:extLst>
                    <a:ext uri="{9D8B030D-6E8A-4147-A177-3AD203B41FA5}"/>
                  </a:extLst>
                </a:gridCol>
              </a:tblGrid>
              <a:tr h="376051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Προγράμματα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Σύνολο πόρων </a:t>
                      </a:r>
                      <a:endParaRPr lang="en-US" sz="1200" b="1" i="0" u="none" strike="noStrike" kern="1200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(σε εκ. €)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333799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l-GR" sz="12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η</a:t>
                      </a:r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Βιομηχανική επανάσταση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333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Innovation Norway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47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68338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Δημιουργική βιομηχανία Ι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68338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Δημιουργική βιομηχανία ΙΙ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68338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Ψηφιακό άλμα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68338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Ψηφιακό βήμα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33799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Σύνολο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322</a:t>
                      </a:r>
                      <a:endParaRPr lang="el-G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9" name="Rectangle 3"/>
          <p:cNvSpPr>
            <a:spLocks noChangeArrowheads="1"/>
          </p:cNvSpPr>
          <p:nvPr/>
        </p:nvSpPr>
        <p:spPr bwMode="gray">
          <a:xfrm>
            <a:off x="4759325" y="2595563"/>
            <a:ext cx="3927475" cy="293687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rgbClr val="000000"/>
            </a:outerShdw>
          </a:effectLst>
        </p:spPr>
        <p:txBody>
          <a:bodyPr tIns="54000" bIns="54000" anchor="b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2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Πηγή προέλευσης και τρόπος διάθεσης</a:t>
            </a:r>
            <a:endParaRPr lang="en-GB" sz="1200" b="1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653365" name="Chart 3"/>
          <p:cNvGraphicFramePr>
            <a:graphicFrameLocks/>
          </p:cNvGraphicFramePr>
          <p:nvPr>
            <p:custDataLst>
              <p:tags r:id="rId4"/>
            </p:custDataLst>
          </p:nvPr>
        </p:nvGraphicFramePr>
        <p:xfrm>
          <a:off x="4613275" y="3154363"/>
          <a:ext cx="2052638" cy="1947862"/>
        </p:xfrm>
        <a:graphic>
          <a:graphicData uri="http://schemas.openxmlformats.org/presentationml/2006/ole">
            <p:oleObj spid="_x0000_s653365" r:id="rId30" imgW="2048434" imgH="1950889" progId="Excel.Chart.8">
              <p:embed/>
            </p:oleObj>
          </a:graphicData>
        </a:graphic>
      </p:graphicFrame>
      <p:cxnSp>
        <p:nvCxnSpPr>
          <p:cNvPr id="653366" name="Ευθεία γραμμή σύνδεσης 6"/>
          <p:cNvCxnSpPr>
            <a:cxnSpLocks noChangeShapeType="1"/>
          </p:cNvCxnSpPr>
          <p:nvPr>
            <p:custDataLst>
              <p:tags r:id="rId5"/>
            </p:custDataLst>
          </p:nvPr>
        </p:nvCxnSpPr>
        <p:spPr bwMode="auto">
          <a:xfrm flipH="1" flipV="1">
            <a:off x="6143625" y="3594100"/>
            <a:ext cx="93663" cy="38100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3367" name="Ευθεία γραμμή σύνδεσης 5"/>
          <p:cNvCxnSpPr>
            <a:cxnSpLocks noChangeShapeType="1"/>
          </p:cNvCxnSpPr>
          <p:nvPr>
            <p:custDataLst>
              <p:tags r:id="rId6"/>
            </p:custDataLst>
          </p:nvPr>
        </p:nvCxnSpPr>
        <p:spPr bwMode="auto">
          <a:xfrm flipH="1">
            <a:off x="6143625" y="3457575"/>
            <a:ext cx="93663" cy="36513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3" name="Rectangle 2"/>
          <p:cNvSpPr>
            <a:spLocks noGrp="1" noChangeArrowheads="1"/>
          </p:cNvSpPr>
          <p:nvPr>
            <p:custDataLst>
              <p:tags r:id="rId7"/>
            </p:custDataLst>
          </p:nvPr>
        </p:nvSpPr>
        <p:spPr bwMode="auto">
          <a:xfrm>
            <a:off x="5260975" y="4991100"/>
            <a:ext cx="11366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31784E67-170B-4ADD-95D9-36DD43BBBC16}" type="datetime'''''''Πη''γές'''''''' π''ρ''''''ο''''έ''''λ''''ε''''''υσης'">
              <a:rPr lang="el-GR" altLang="en-US" sz="1150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Πηγές προέλευσης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32" name="Rectangle 2"/>
          <p:cNvSpPr>
            <a:spLocks noGrp="1" noChangeArrowheads="1"/>
          </p:cNvSpPr>
          <p:nvPr>
            <p:custDataLst>
              <p:tags r:id="rId8"/>
            </p:custDataLst>
          </p:nvPr>
        </p:nvSpPr>
        <p:spPr bwMode="auto">
          <a:xfrm>
            <a:off x="4989513" y="3017838"/>
            <a:ext cx="277812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 smtClean="0">
                <a:latin typeface="Calibri"/>
                <a:sym typeface="Calibri"/>
              </a:rPr>
              <a:t>εκ. €</a:t>
            </a:r>
          </a:p>
        </p:txBody>
      </p:sp>
      <p:sp>
        <p:nvSpPr>
          <p:cNvPr id="34" name="Rectangle 2"/>
          <p:cNvSpPr>
            <a:spLocks noGrp="1" noChangeArrowheads="1"/>
          </p:cNvSpPr>
          <p:nvPr>
            <p:custDataLst>
              <p:tags r:id="rId9"/>
            </p:custDataLst>
          </p:nvPr>
        </p:nvSpPr>
        <p:spPr bwMode="gray">
          <a:xfrm>
            <a:off x="5697538" y="3244850"/>
            <a:ext cx="265112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20638" tIns="0" rIns="20638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268656A0-4005-4DE2-B1A6-0131AEB8D9C2}" type="datetime'''''''''''''3''''''''2''''''''''''''''''''''''''''2'''''''''''">
              <a:rPr lang="el-GR" altLang="en-US" sz="1150" b="1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322</a:t>
            </a:fld>
            <a:endParaRPr lang="el-GR" altLang="en-US" sz="1150" b="1" dirty="0" smtClean="0">
              <a:latin typeface="Calibri"/>
              <a:sym typeface="Calibri"/>
            </a:endParaRPr>
          </a:p>
        </p:txBody>
      </p:sp>
      <p:graphicFrame>
        <p:nvGraphicFramePr>
          <p:cNvPr id="653371" name="Chart 3"/>
          <p:cNvGraphicFramePr>
            <a:graphicFrameLocks/>
          </p:cNvGraphicFramePr>
          <p:nvPr>
            <p:custDataLst>
              <p:tags r:id="rId10"/>
            </p:custDataLst>
          </p:nvPr>
        </p:nvGraphicFramePr>
        <p:xfrm>
          <a:off x="6923088" y="3154363"/>
          <a:ext cx="2051050" cy="1947862"/>
        </p:xfrm>
        <a:graphic>
          <a:graphicData uri="http://schemas.openxmlformats.org/presentationml/2006/ole">
            <p:oleObj spid="_x0000_s653371" r:id="rId31" imgW="2048434" imgH="1950889" progId="Excel.Chart.8">
              <p:embed/>
            </p:oleObj>
          </a:graphicData>
        </a:graphic>
      </p:graphicFrame>
      <p:sp>
        <p:nvSpPr>
          <p:cNvPr id="39" name="Rectangle 2"/>
          <p:cNvSpPr>
            <a:spLocks noGrp="1" noChangeArrowheads="1"/>
          </p:cNvSpPr>
          <p:nvPr>
            <p:custDataLst>
              <p:tags r:id="rId11"/>
            </p:custDataLst>
          </p:nvPr>
        </p:nvSpPr>
        <p:spPr bwMode="auto">
          <a:xfrm>
            <a:off x="8321675" y="3017838"/>
            <a:ext cx="277813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 smtClean="0">
                <a:latin typeface="Calibri"/>
                <a:sym typeface="Calibri"/>
              </a:rPr>
              <a:t>εκ. €</a:t>
            </a:r>
          </a:p>
        </p:txBody>
      </p:sp>
      <p:sp>
        <p:nvSpPr>
          <p:cNvPr id="40" name="Rectangle 2"/>
          <p:cNvSpPr>
            <a:spLocks noGrp="1" noChangeArrowheads="1"/>
          </p:cNvSpPr>
          <p:nvPr>
            <p:custDataLst>
              <p:tags r:id="rId12"/>
            </p:custDataLst>
          </p:nvPr>
        </p:nvSpPr>
        <p:spPr bwMode="auto">
          <a:xfrm>
            <a:off x="7234238" y="4991100"/>
            <a:ext cx="10477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1E852FB3-087D-4CE4-BA23-E5CFD0AB0840}" type="datetime'''''''''''Τρ''ό''''π''ος ''''δ''''''''ι''ά''θ''''ε''''σ''η''ς'">
              <a:rPr lang="el-GR" altLang="en-US" sz="1150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Τρόπος διάθεσης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95" name="Rectangle 2"/>
          <p:cNvSpPr>
            <a:spLocks noGrp="1" noChangeArrowheads="1"/>
          </p:cNvSpPr>
          <p:nvPr>
            <p:custDataLst>
              <p:tags r:id="rId13"/>
            </p:custDataLst>
          </p:nvPr>
        </p:nvSpPr>
        <p:spPr bwMode="gray">
          <a:xfrm>
            <a:off x="7626350" y="3244850"/>
            <a:ext cx="265113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20638" tIns="0" rIns="20638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D50B89FE-3FED-45E3-B1C4-CFB6332A324C}" type="datetime'''3''''''''''''''''''''''''''''''22'''''''">
              <a:rPr lang="el-GR" altLang="en-US" sz="1150" b="1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322</a:t>
            </a:fld>
            <a:endParaRPr lang="el-GR" altLang="en-US" sz="1150" b="1" dirty="0" smtClean="0">
              <a:latin typeface="Calibri"/>
              <a:sym typeface="Calibri"/>
            </a:endParaRPr>
          </a:p>
        </p:txBody>
      </p:sp>
      <p:sp>
        <p:nvSpPr>
          <p:cNvPr id="653375" name="Ορθογώνιο 50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165975" y="5665788"/>
            <a:ext cx="204788" cy="153987"/>
          </a:xfrm>
          <a:prstGeom prst="rect">
            <a:avLst/>
          </a:prstGeom>
          <a:solidFill>
            <a:srgbClr val="4C6C9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53376" name="Ορθογώνιο 21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165975" y="5891213"/>
            <a:ext cx="204788" cy="153987"/>
          </a:xfrm>
          <a:prstGeom prst="rect">
            <a:avLst/>
          </a:prstGeom>
          <a:solidFill>
            <a:srgbClr val="6F8D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53377" name="Ορθογώνιο 25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165975" y="6116638"/>
            <a:ext cx="204788" cy="153987"/>
          </a:xfrm>
          <a:prstGeom prst="rect">
            <a:avLst/>
          </a:prstGeom>
          <a:solidFill>
            <a:srgbClr val="9DB1C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53" name="Rectangle 2"/>
          <p:cNvSpPr>
            <a:spLocks noGrp="1" noChangeArrowheads="1"/>
          </p:cNvSpPr>
          <p:nvPr>
            <p:custDataLst>
              <p:tags r:id="rId17"/>
            </p:custDataLst>
          </p:nvPr>
        </p:nvSpPr>
        <p:spPr bwMode="auto">
          <a:xfrm>
            <a:off x="7421563" y="5661025"/>
            <a:ext cx="6032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8F666FB3-056C-4D2D-8FDC-7B59360001F9}" type="datetime'''''''''''''Εγ''''''γυή''''''''''σ''''''''''ε''''''''ι''ς''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Εγγυήσεις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94" name="Rectangle 2"/>
          <p:cNvSpPr>
            <a:spLocks noGrp="1" noChangeArrowheads="1"/>
          </p:cNvSpPr>
          <p:nvPr>
            <p:custDataLst>
              <p:tags r:id="rId18"/>
            </p:custDataLst>
          </p:nvPr>
        </p:nvSpPr>
        <p:spPr bwMode="auto">
          <a:xfrm>
            <a:off x="7421563" y="5886450"/>
            <a:ext cx="725487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F87FC4D3-2E0A-41BC-B973-1E0D4F7C7F6E}" type="datetime'''''Ε''''''πι''''''''δ''ο''''''τ''''''''ή''σ''''''''''ει''ς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Επιδοτήσεις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100" name="Rectangle 2"/>
          <p:cNvSpPr>
            <a:spLocks noGrp="1" noChangeArrowheads="1"/>
          </p:cNvSpPr>
          <p:nvPr>
            <p:custDataLst>
              <p:tags r:id="rId19"/>
            </p:custDataLst>
          </p:nvPr>
        </p:nvSpPr>
        <p:spPr bwMode="auto">
          <a:xfrm>
            <a:off x="7421563" y="6111875"/>
            <a:ext cx="1087437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F9C9F818-DDC5-4951-A4B6-1B7B77471AE7}" type="datetime'Ί''''''δια'''''' κ''''''ε''''φάλ''α''ια ''(''I''K'''''''''')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Ίδια κεφάλαια (IK)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59" name="Rectangle 7"/>
          <p:cNvSpPr>
            <a:spLocks noChangeArrowheads="1"/>
          </p:cNvSpPr>
          <p:nvPr/>
        </p:nvSpPr>
        <p:spPr bwMode="gray">
          <a:xfrm>
            <a:off x="319088" y="1592263"/>
            <a:ext cx="8453437" cy="954087"/>
          </a:xfrm>
          <a:prstGeom prst="rect">
            <a:avLst/>
          </a:prstGeom>
          <a:solidFill>
            <a:schemeClr val="bg1">
              <a:alpha val="40000"/>
            </a:schemeClr>
          </a:solidFill>
          <a:ln w="2540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0934" tIns="107424" rIns="90934" bIns="45464" anchor="ctr"/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6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διαφορετικά χρηματοδοτικά προγράμματα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Πηγές πόρων: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71% δημόσια συμμετοχή, 15% ιδιωτική συμμετοχή, 7% τράπεζες, 7% λοιποί μηχανισμοί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Τρόπος διάθεσης: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22% εγγυήσεις, 47% ΙΚ και 31% επιδοτήσεις</a:t>
            </a:r>
            <a:endParaRPr lang="el-GR" sz="1300" dirty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53382" name="Ορθογώνιο 13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4986338" y="5891213"/>
            <a:ext cx="204787" cy="153987"/>
          </a:xfrm>
          <a:prstGeom prst="rect">
            <a:avLst/>
          </a:prstGeom>
          <a:solidFill>
            <a:srgbClr val="6F8D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53383" name="Ορθογώνιο 12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4986338" y="5665788"/>
            <a:ext cx="204787" cy="153987"/>
          </a:xfrm>
          <a:prstGeom prst="rect">
            <a:avLst/>
          </a:prstGeom>
          <a:solidFill>
            <a:srgbClr val="4C6C9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53384" name="Ορθογώνιο 11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4986338" y="5265738"/>
            <a:ext cx="204787" cy="153987"/>
          </a:xfrm>
          <a:prstGeom prst="rect">
            <a:avLst/>
          </a:prstGeom>
          <a:solidFill>
            <a:srgbClr val="364D6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53385" name="Ορθογώνιο 15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4986338" y="6116638"/>
            <a:ext cx="204787" cy="153987"/>
          </a:xfrm>
          <a:prstGeom prst="rect">
            <a:avLst/>
          </a:prstGeom>
          <a:solidFill>
            <a:srgbClr val="9DB1C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82" name="Rectangle 2"/>
          <p:cNvSpPr>
            <a:spLocks noGrp="1" noChangeArrowheads="1"/>
          </p:cNvSpPr>
          <p:nvPr>
            <p:custDataLst>
              <p:tags r:id="rId24"/>
            </p:custDataLst>
          </p:nvPr>
        </p:nvSpPr>
        <p:spPr bwMode="auto">
          <a:xfrm>
            <a:off x="5241925" y="5661025"/>
            <a:ext cx="554038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0EBA1756-079A-42FE-BBEE-8040A627F8BD}" type="datetime'Τ''''ρ''''''''''''ά''''''''''''''''π''ε''ζ''''''ε''ς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Τράπεζες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81" name="Rectangle 2"/>
          <p:cNvSpPr>
            <a:spLocks noGrp="1" noChangeArrowheads="1"/>
          </p:cNvSpPr>
          <p:nvPr>
            <p:custDataLst>
              <p:tags r:id="rId25"/>
            </p:custDataLst>
          </p:nvPr>
        </p:nvSpPr>
        <p:spPr bwMode="auto">
          <a:xfrm>
            <a:off x="5241925" y="5260975"/>
            <a:ext cx="1431925" cy="34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>
                <a:latin typeface="Calibri"/>
                <a:sym typeface="Calibri"/>
              </a:rPr>
              <a:t>Λοιποί ευρωπαϊκοί </a:t>
            </a:r>
            <a:endParaRPr lang="el-GR" altLang="en-US" sz="1150" dirty="0" smtClean="0">
              <a:latin typeface="Calibri"/>
              <a:sym typeface="Calibri"/>
            </a:endParaRPr>
          </a:p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 smtClean="0">
                <a:latin typeface="Calibri"/>
                <a:sym typeface="Calibri"/>
              </a:rPr>
              <a:t>και </a:t>
            </a:r>
            <a:r>
              <a:rPr lang="el-GR" altLang="en-US" sz="1150" dirty="0">
                <a:latin typeface="Calibri"/>
                <a:sym typeface="Calibri"/>
              </a:rPr>
              <a:t>διεθνείς </a:t>
            </a:r>
            <a:r>
              <a:rPr lang="el-GR" altLang="en-US" sz="1150" dirty="0" smtClean="0">
                <a:latin typeface="Calibri"/>
                <a:sym typeface="Calibri"/>
              </a:rPr>
              <a:t>μηχανισμοί</a:t>
            </a:r>
            <a:endParaRPr lang="el-GR" altLang="en-US" sz="1150" dirty="0">
              <a:latin typeface="Calibri"/>
              <a:sym typeface="Calibri"/>
            </a:endParaRPr>
          </a:p>
        </p:txBody>
      </p:sp>
      <p:sp>
        <p:nvSpPr>
          <p:cNvPr id="83" name="Rectangle 2"/>
          <p:cNvSpPr>
            <a:spLocks noGrp="1" noChangeArrowheads="1"/>
          </p:cNvSpPr>
          <p:nvPr>
            <p:custDataLst>
              <p:tags r:id="rId26"/>
            </p:custDataLst>
          </p:nvPr>
        </p:nvSpPr>
        <p:spPr bwMode="auto">
          <a:xfrm>
            <a:off x="5241925" y="5886450"/>
            <a:ext cx="1189038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0DD85F31-2AA9-408D-A604-DAB6C4BA9CAD}" type="datetime'''''''''''''''''Ιδι''ω''τι''''κ''''ή'' συμ''μετο''''''χή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Ιδιωτική συμμετοχή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84" name="Rectangle 2"/>
          <p:cNvSpPr>
            <a:spLocks noGrp="1" noChangeArrowheads="1"/>
          </p:cNvSpPr>
          <p:nvPr>
            <p:custDataLst>
              <p:tags r:id="rId27"/>
            </p:custDataLst>
          </p:nvPr>
        </p:nvSpPr>
        <p:spPr bwMode="auto">
          <a:xfrm>
            <a:off x="5241925" y="6111875"/>
            <a:ext cx="12128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5E092305-5BC4-45BE-8A4F-26FB493C8583}" type="datetime'Δη''''μ''''''ό''''''σι''''α'' ''σ''υ''μμε''''''τ''''''ο''''χή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Δημόσια συμμετοχή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0747" name="Object 27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70747" name="think-cell Slide" r:id="rId5" imgW="360" imgH="360" progId="">
              <p:embed/>
            </p:oleObj>
          </a:graphicData>
        </a:graphic>
      </p:graphicFrame>
      <p:sp>
        <p:nvSpPr>
          <p:cNvPr id="23" name="22 - Ορθογώνιο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90525" cy="184150"/>
          </a:xfrm>
          <a:prstGeom prst="rect">
            <a:avLst/>
          </a:prstGeom>
          <a:solidFill>
            <a:scrgbClr r="0" g="0" b="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6707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Νέες τεχνολογίες, καινοτομία και δημιουργικότητα: παράμετροι προγραμμάτων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gray">
          <a:xfrm>
            <a:off x="319088" y="1624013"/>
            <a:ext cx="8453437" cy="954087"/>
          </a:xfrm>
          <a:prstGeom prst="rect">
            <a:avLst/>
          </a:prstGeom>
          <a:solidFill>
            <a:schemeClr val="bg1">
              <a:alpha val="40000"/>
            </a:schemeClr>
          </a:solidFill>
          <a:ln w="2540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0934" tIns="107424" rIns="90934" bIns="45464" anchor="ctr"/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Συγκριτικά πλεονεκτήματα: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τεχνολογική αναβ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ά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θμιση, άμεσος συνδυασμός τραπεζικής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χρηματοδότησης και επιδότησης, χρηματοδότηση περιβαλλοντολογικής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καινοτομίας, προώθηση κλάδων / προϊόντων νέας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εποχής</a:t>
            </a:r>
            <a:endParaRPr lang="en-US" sz="1300" b="1" dirty="0">
              <a:latin typeface="Calibri" panose="020F0502020204030204" pitchFamily="34" charset="0"/>
              <a:cs typeface="Arial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Ωφελούμενοι: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ΜΜΕ ψηφιακής τεχνολογίας, κλάδων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«γαλάζιας»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ανάπτυξης, πράσινης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και καινοτόμου επιχειρηματικότητας, νέων τεχνολογιών, τηλεοπτικών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και κινηματογραφικών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παραγωγών</a:t>
            </a:r>
            <a:endParaRPr lang="el-GR" sz="1300" dirty="0"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12" name="Table 291"/>
          <p:cNvGraphicFramePr>
            <a:graphicFrameLocks noGrp="1"/>
          </p:cNvGraphicFramePr>
          <p:nvPr/>
        </p:nvGraphicFramePr>
        <p:xfrm>
          <a:off x="357478" y="2980307"/>
          <a:ext cx="8416799" cy="325023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760246">
                  <a:extLst>
                    <a:ext uri="{9D8B030D-6E8A-4147-A177-3AD203B41FA5}"/>
                  </a:extLst>
                </a:gridCol>
                <a:gridCol w="978797">
                  <a:extLst>
                    <a:ext uri="{9D8B030D-6E8A-4147-A177-3AD203B41FA5}"/>
                  </a:extLst>
                </a:gridCol>
                <a:gridCol w="1135379"/>
                <a:gridCol w="1135379"/>
                <a:gridCol w="989736"/>
                <a:gridCol w="1098756"/>
                <a:gridCol w="1318506"/>
              </a:tblGrid>
              <a:tr h="54653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Προγράμματα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r>
                        <a:rPr lang="el-GR" sz="1200" b="1" i="0" u="none" strike="noStrike" kern="1200" baseline="300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η</a:t>
                      </a:r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  Βιομηχανική επανάσταση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Innovation Norway</a:t>
                      </a:r>
                      <a:endParaRPr lang="el-GR" sz="1200" b="1" i="0" u="none" strike="noStrike" kern="1200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Δημιουργικής βιομηχανίας Ι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Δημιουργικής βιομηχανίας ΙΙ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Ψηφιακό άλμα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Ψηφιακό βήμα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18217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Είδος εργαλείου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ΙΚ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l-G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Εγγυήσεις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l-G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Εγγυήσεις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ΙΚ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l-G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Επιδότηση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l-G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Επιδότηση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191668">
                <a:tc>
                  <a:txBody>
                    <a:bodyPr/>
                    <a:lstStyle/>
                    <a:p>
                      <a:pPr algn="l" fontAlgn="b"/>
                      <a:r>
                        <a:rPr lang="el-GR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Μέγεθος πόρων (σε εκ. €)</a:t>
                      </a:r>
                      <a:endParaRPr lang="el-GR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</a:t>
                      </a:r>
                      <a:endParaRPr lang="el-G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47</a:t>
                      </a:r>
                      <a:endParaRPr lang="el-G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</a:t>
                      </a:r>
                      <a:endParaRPr lang="el-G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70</a:t>
                      </a:r>
                      <a:endParaRPr lang="el-G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</a:t>
                      </a:r>
                      <a:endParaRPr lang="el-G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</a:t>
                      </a:r>
                      <a:endParaRPr lang="el-G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18814">
                <a:tc>
                  <a:txBody>
                    <a:bodyPr/>
                    <a:lstStyle/>
                    <a:p>
                      <a:pPr algn="r" fontAlgn="b"/>
                      <a:r>
                        <a:rPr lang="el-GR" sz="105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Δημόσια</a:t>
                      </a:r>
                      <a:r>
                        <a:rPr lang="el-GR" sz="105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συμμετοχή (εγχώρια και κοινοτική)</a:t>
                      </a:r>
                      <a:endParaRPr lang="el-GR" sz="105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49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182179">
                <a:tc>
                  <a:txBody>
                    <a:bodyPr/>
                    <a:lstStyle/>
                    <a:p>
                      <a:pPr algn="r" fontAlgn="b"/>
                      <a:r>
                        <a:rPr lang="el-GR" sz="105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Ιδιωτική συμμετοχή</a:t>
                      </a:r>
                      <a:endParaRPr lang="el-GR" sz="105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82179">
                <a:tc>
                  <a:txBody>
                    <a:bodyPr/>
                    <a:lstStyle/>
                    <a:p>
                      <a:pPr algn="r" fontAlgn="b"/>
                      <a:r>
                        <a:rPr lang="el-GR" sz="105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Τράπεζες</a:t>
                      </a:r>
                      <a:endParaRPr lang="el-GR" sz="105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22*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18814">
                <a:tc>
                  <a:txBody>
                    <a:bodyPr/>
                    <a:lstStyle/>
                    <a:p>
                      <a:pPr algn="r" fontAlgn="b"/>
                      <a:r>
                        <a:rPr lang="el-GR" sz="105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Λοιποί</a:t>
                      </a:r>
                      <a:r>
                        <a:rPr lang="el-GR" sz="105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ευρωπαϊκοί και διεθνείς μηχανισμοί</a:t>
                      </a:r>
                      <a:endParaRPr lang="el-GR" sz="105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</a:t>
                      </a:r>
                      <a:r>
                        <a:rPr lang="en-US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**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4359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Ελάχιστο όριο χρηματοδότησης (σε χιλ. €)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200,00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200,00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</a:t>
                      </a: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2,50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579422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Μέγιστο όριο χρηματοδότησης (σε χιλ. €)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κατά περίπτωση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≤80% του δανείου </a:t>
                      </a:r>
                    </a:p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(όριο εγγύησης)</a:t>
                      </a: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≤80% του δανείου</a:t>
                      </a:r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*</a:t>
                      </a: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** </a:t>
                      </a:r>
                    </a:p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(όριο εγγύησης)</a:t>
                      </a:r>
                    </a:p>
                  </a:txBody>
                  <a:tcPr marL="9525" marR="36000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κατά περίπτωση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200,00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25,00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73847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Χρόνος διάθεσης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Q1 2019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Q4 2018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Q4 2018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Q1 2019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Διατίθεται </a:t>
                      </a:r>
                    </a:p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ήδη 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Διατίθεται </a:t>
                      </a:r>
                    </a:p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ήδη 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70752" name="TextBox 6"/>
          <p:cNvSpPr txBox="1">
            <a:spLocks noChangeArrowheads="1"/>
          </p:cNvSpPr>
          <p:nvPr/>
        </p:nvSpPr>
        <p:spPr bwMode="auto">
          <a:xfrm>
            <a:off x="250825" y="6269038"/>
            <a:ext cx="83058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900">
                <a:latin typeface="Calibri" pitchFamily="34" charset="0"/>
              </a:rPr>
              <a:t>*: € 12 εκ. με κάλυψη εγγύησης ΕΤΕΑΝ , </a:t>
            </a:r>
            <a:r>
              <a:rPr lang="en-US" sz="900">
                <a:latin typeface="Calibri" pitchFamily="34" charset="0"/>
              </a:rPr>
              <a:t>**: </a:t>
            </a:r>
            <a:r>
              <a:rPr lang="el-GR" sz="900">
                <a:latin typeface="Calibri" pitchFamily="34" charset="0"/>
              </a:rPr>
              <a:t>Επιδότηση ευρωπαϊκού οικονομικού χώρου, *</a:t>
            </a:r>
            <a:r>
              <a:rPr lang="en-US" sz="900">
                <a:latin typeface="Calibri" pitchFamily="34" charset="0"/>
              </a:rPr>
              <a:t>*</a:t>
            </a:r>
            <a:r>
              <a:rPr lang="el-GR" sz="900">
                <a:latin typeface="Calibri" pitchFamily="34" charset="0"/>
              </a:rPr>
              <a:t>*: για δάνεια κεφαλαίου κίνησης, έως € 900 χιλ. για δάνεια επενδυτικού σκοπού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3023" name="Object 15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83023" name="think-cell Slide" r:id="rId5" imgW="360" imgH="360" progId="">
              <p:embed/>
            </p:oleObj>
          </a:graphicData>
        </a:graphic>
      </p:graphicFrame>
      <p:sp>
        <p:nvSpPr>
          <p:cNvPr id="3" name="Ορθογώνιο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69888" cy="184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Garamond"/>
              <a:ea typeface="+mj-ea"/>
              <a:cs typeface="+mj-cs"/>
              <a:sym typeface="Garamond"/>
            </a:endParaRPr>
          </a:p>
        </p:txBody>
      </p: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433388" y="1808163"/>
            <a:ext cx="8243887" cy="410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/>
          <a:lstStyle/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Προκλήσεις </a:t>
            </a: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αναπτυξιακής στρατηγικής και πιστωτική επέκταση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Παράμετροι χρηματοδοτικών εργαλείων και κύρια μεγέθη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latin typeface="Calibri" panose="020F0502020204030204" pitchFamily="34" charset="0"/>
                <a:cs typeface="Arial" pitchFamily="34" charset="0"/>
              </a:rPr>
              <a:t>Ανάλυση ανά κλάδο / τομέα χρηματοδοτικών εργαλείων </a:t>
            </a:r>
            <a:endParaRPr lang="el-GR" altLang="en-US" sz="1600" b="1" dirty="0">
              <a:latin typeface="Calibri" panose="020F0502020204030204" pitchFamily="34" charset="0"/>
              <a:cs typeface="Arial" pitchFamily="34" charset="0"/>
            </a:endParaRP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Επιχειρηματικότητα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Αγροτικός τομέας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Εξωστρέφεια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Υποδομές, ενέργεια, περιβάλλον και τοπική ανάπτυξη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Νέες τεχνολογίες, καινοτομία και δημιουργικότητα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latin typeface="Calibri" panose="020F0502020204030204" pitchFamily="34" charset="0"/>
                <a:cs typeface="Arial" pitchFamily="34" charset="0"/>
              </a:rPr>
              <a:t>Τουρισμός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Ανθρώπινο κεφάλαιο </a:t>
            </a:r>
            <a:endParaRPr lang="el-GR" altLang="en-US" sz="1600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169863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Συμπεράσματα</a:t>
            </a:r>
            <a:endParaRPr lang="en-US" altLang="en-US" sz="1600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830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Περιεχόμενα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1766" name="Object 2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71766" name="think-cell Slide" r:id="rId15" imgW="360" imgH="360" progId="">
              <p:embed/>
            </p:oleObj>
          </a:graphicData>
        </a:graphic>
      </p:graphicFrame>
      <p:sp>
        <p:nvSpPr>
          <p:cNvPr id="23" name="22 - Ορθογώνιο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90525" cy="184150"/>
          </a:xfrm>
          <a:prstGeom prst="rect">
            <a:avLst/>
          </a:prstGeom>
          <a:solidFill>
            <a:scrgbClr r="0" g="0" b="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1150" dirty="0">
              <a:solidFill>
                <a:srgbClr val="000099"/>
              </a:solidFill>
              <a:latin typeface="Calibri" panose="020F0502020204030204" pitchFamily="34" charset="0"/>
              <a:cs typeface="+mn-cs"/>
              <a:sym typeface="Calibri" panose="020F0502020204030204" pitchFamily="34" charset="0"/>
            </a:endParaRPr>
          </a:p>
        </p:txBody>
      </p:sp>
      <p:sp>
        <p:nvSpPr>
          <p:cNvPr id="6717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Τουρισμός: βασικά μεγέθη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gray">
          <a:xfrm>
            <a:off x="319088" y="2595563"/>
            <a:ext cx="3927475" cy="293687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rgbClr val="000000"/>
            </a:outerShdw>
          </a:effectLst>
        </p:spPr>
        <p:txBody>
          <a:bodyPr tIns="54000" bIns="54000" anchor="b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2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Μέγεθος ανά πρόγραμμα</a:t>
            </a:r>
            <a:endParaRPr lang="en-GB" sz="1200" b="1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27" name="Table 291"/>
          <p:cNvGraphicFramePr>
            <a:graphicFrameLocks noGrp="1"/>
          </p:cNvGraphicFramePr>
          <p:nvPr/>
        </p:nvGraphicFramePr>
        <p:xfrm>
          <a:off x="338579" y="2986311"/>
          <a:ext cx="3889801" cy="32508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576993">
                  <a:extLst>
                    <a:ext uri="{9D8B030D-6E8A-4147-A177-3AD203B41FA5}"/>
                  </a:extLst>
                </a:gridCol>
                <a:gridCol w="1312808">
                  <a:extLst>
                    <a:ext uri="{9D8B030D-6E8A-4147-A177-3AD203B41FA5}"/>
                  </a:extLst>
                </a:gridCol>
              </a:tblGrid>
              <a:tr h="627746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Προγράμματα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Σύνολο πόρων </a:t>
                      </a:r>
                      <a:endParaRPr lang="en-US" sz="1200" b="1" i="0" u="none" strike="noStrike" kern="1200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(σε εκ. €)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980923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Ενίσχυση τουριστικών ΜΜΕ -εκσυγχρονισμός και ποιοτική αναβάθμιση παρεχομένων υπηρεσιών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95877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Ενίσχυση ίδρυσης και λειτουργίας νέων τουριστικών ΜΜΕ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</a:t>
                      </a: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683356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Σύνολο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510</a:t>
                      </a:r>
                      <a:endParaRPr lang="el-G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0" name="Rectangle 7"/>
          <p:cNvSpPr>
            <a:spLocks noChangeArrowheads="1"/>
          </p:cNvSpPr>
          <p:nvPr/>
        </p:nvSpPr>
        <p:spPr bwMode="gray">
          <a:xfrm>
            <a:off x="319088" y="1592263"/>
            <a:ext cx="8453437" cy="954087"/>
          </a:xfrm>
          <a:prstGeom prst="rect">
            <a:avLst/>
          </a:prstGeom>
          <a:solidFill>
            <a:schemeClr val="bg1">
              <a:alpha val="40000"/>
            </a:schemeClr>
          </a:solidFill>
          <a:ln w="2540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0934" tIns="107424" rIns="90934" bIns="45464" anchor="ctr"/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2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διαφορετικά χρηματοδοτικά προγράμματα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Πηγές πόρων: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100% δημόσια συμμετοχή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Τρόπος διάθεσης: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100% επιδοτήσεις</a:t>
            </a:r>
            <a:endParaRPr lang="el-GR" sz="1300" dirty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1" name="Rectangle 3"/>
          <p:cNvSpPr>
            <a:spLocks noChangeArrowheads="1"/>
          </p:cNvSpPr>
          <p:nvPr/>
        </p:nvSpPr>
        <p:spPr bwMode="gray">
          <a:xfrm>
            <a:off x="4759325" y="2595563"/>
            <a:ext cx="3927475" cy="293687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rgbClr val="000000"/>
            </a:outerShdw>
          </a:effectLst>
        </p:spPr>
        <p:txBody>
          <a:bodyPr tIns="54000" bIns="54000" anchor="b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2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Πηγή προέλευσης και τρόπος διάθεσης</a:t>
            </a:r>
            <a:endParaRPr lang="en-GB" sz="1200" b="1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671773" name="Chart 3"/>
          <p:cNvGraphicFramePr>
            <a:graphicFrameLocks/>
          </p:cNvGraphicFramePr>
          <p:nvPr>
            <p:custDataLst>
              <p:tags r:id="rId4"/>
            </p:custDataLst>
          </p:nvPr>
        </p:nvGraphicFramePr>
        <p:xfrm>
          <a:off x="4613275" y="3154363"/>
          <a:ext cx="2052638" cy="2703512"/>
        </p:xfrm>
        <a:graphic>
          <a:graphicData uri="http://schemas.openxmlformats.org/presentationml/2006/ole">
            <p:oleObj spid="_x0000_s671773" r:id="rId16" imgW="2048434" imgH="2706859" progId="Excel.Chart.8">
              <p:embed/>
            </p:oleObj>
          </a:graphicData>
        </a:graphic>
      </p:graphicFrame>
      <p:sp>
        <p:nvSpPr>
          <p:cNvPr id="64" name="Rectangle 2"/>
          <p:cNvSpPr>
            <a:spLocks noGrp="1" noChangeArrowheads="1"/>
          </p:cNvSpPr>
          <p:nvPr>
            <p:custDataLst>
              <p:tags r:id="rId5"/>
            </p:custDataLst>
          </p:nvPr>
        </p:nvSpPr>
        <p:spPr bwMode="auto">
          <a:xfrm>
            <a:off x="4989513" y="3017838"/>
            <a:ext cx="277812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 smtClean="0">
                <a:latin typeface="Calibri"/>
                <a:sym typeface="Calibri"/>
              </a:rPr>
              <a:t>εκ. €</a:t>
            </a:r>
          </a:p>
        </p:txBody>
      </p:sp>
      <p:sp>
        <p:nvSpPr>
          <p:cNvPr id="65" name="Rectangle 2"/>
          <p:cNvSpPr>
            <a:spLocks noGrp="1" noChangeArrowheads="1"/>
          </p:cNvSpPr>
          <p:nvPr>
            <p:custDataLst>
              <p:tags r:id="rId6"/>
            </p:custDataLst>
          </p:nvPr>
        </p:nvSpPr>
        <p:spPr bwMode="auto">
          <a:xfrm>
            <a:off x="5260975" y="5746750"/>
            <a:ext cx="11366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32959C27-D793-4DBB-B7D6-AF5D34D5E0DC}" type="datetime'Π''ηγέ''''''''''''ς προέ''''''λ''ευ''''σ''η''''''''''ς'''">
              <a:rPr lang="el-GR" altLang="en-US" sz="1150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Πηγές προέλευσης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graphicFrame>
        <p:nvGraphicFramePr>
          <p:cNvPr id="671776" name="Chart 3"/>
          <p:cNvGraphicFramePr>
            <a:graphicFrameLocks/>
          </p:cNvGraphicFramePr>
          <p:nvPr>
            <p:custDataLst>
              <p:tags r:id="rId7"/>
            </p:custDataLst>
          </p:nvPr>
        </p:nvGraphicFramePr>
        <p:xfrm>
          <a:off x="6923088" y="3154363"/>
          <a:ext cx="2051050" cy="2703512"/>
        </p:xfrm>
        <a:graphic>
          <a:graphicData uri="http://schemas.openxmlformats.org/presentationml/2006/ole">
            <p:oleObj spid="_x0000_s671776" r:id="rId17" imgW="2048434" imgH="2706859" progId="Excel.Chart.8">
              <p:embed/>
            </p:oleObj>
          </a:graphicData>
        </a:graphic>
      </p:graphicFrame>
      <p:sp>
        <p:nvSpPr>
          <p:cNvPr id="70" name="Rectangle 2"/>
          <p:cNvSpPr>
            <a:spLocks noGrp="1" noChangeArrowheads="1"/>
          </p:cNvSpPr>
          <p:nvPr>
            <p:custDataLst>
              <p:tags r:id="rId8"/>
            </p:custDataLst>
          </p:nvPr>
        </p:nvSpPr>
        <p:spPr bwMode="auto">
          <a:xfrm>
            <a:off x="8321675" y="3017838"/>
            <a:ext cx="277813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 smtClean="0">
                <a:latin typeface="Calibri"/>
                <a:sym typeface="Calibri"/>
              </a:rPr>
              <a:t>εκ. €</a:t>
            </a:r>
          </a:p>
        </p:txBody>
      </p:sp>
      <p:sp>
        <p:nvSpPr>
          <p:cNvPr id="71" name="Rectangle 2"/>
          <p:cNvSpPr>
            <a:spLocks noGrp="1" noChangeArrowheads="1"/>
          </p:cNvSpPr>
          <p:nvPr>
            <p:custDataLst>
              <p:tags r:id="rId9"/>
            </p:custDataLst>
          </p:nvPr>
        </p:nvSpPr>
        <p:spPr bwMode="auto">
          <a:xfrm>
            <a:off x="7234238" y="5746750"/>
            <a:ext cx="10477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2E447107-6203-423C-B0A1-D83A8DC847DE}" type="datetime'Τ''''ρόπ''ος'''' ''''''δ''''ι''''''ά''θ''''''''''εσ''''''η''ς'">
              <a:rPr lang="el-GR" altLang="en-US" sz="1150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Τρόπος διάθεσης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671779" name="Ορθογώνιο 74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267575" y="6127750"/>
            <a:ext cx="204788" cy="153988"/>
          </a:xfrm>
          <a:prstGeom prst="rect">
            <a:avLst/>
          </a:prstGeom>
          <a:solidFill>
            <a:srgbClr val="6F8D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82" name="Rectangle 2"/>
          <p:cNvSpPr>
            <a:spLocks noGrp="1" noChangeArrowheads="1"/>
          </p:cNvSpPr>
          <p:nvPr>
            <p:custDataLst>
              <p:tags r:id="rId11"/>
            </p:custDataLst>
          </p:nvPr>
        </p:nvSpPr>
        <p:spPr bwMode="auto">
          <a:xfrm>
            <a:off x="7523163" y="6122988"/>
            <a:ext cx="725487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72A6CE9C-2D92-4119-A706-6D8F99721740}" type="datetime'''''''Επ''''''''ι''''δ''''''''''''''ο''τ''''''ήσε''''ις''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Επιδοτήσεις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671781" name="Ορθογώνιο 6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106988" y="6127750"/>
            <a:ext cx="204787" cy="153988"/>
          </a:xfrm>
          <a:prstGeom prst="rect">
            <a:avLst/>
          </a:prstGeom>
          <a:solidFill>
            <a:srgbClr val="C3CFE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119" name="Rectangle 2"/>
          <p:cNvSpPr>
            <a:spLocks noGrp="1" noChangeArrowheads="1"/>
          </p:cNvSpPr>
          <p:nvPr>
            <p:custDataLst>
              <p:tags r:id="rId13"/>
            </p:custDataLst>
          </p:nvPr>
        </p:nvSpPr>
        <p:spPr bwMode="auto">
          <a:xfrm>
            <a:off x="5362575" y="6122988"/>
            <a:ext cx="12128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B35BB159-2BFD-4452-8131-CF154E4047FA}" type="datetime'Δ''''ημ''ό''σ''ια ''''''''συμμε''''τ''''''''ο''χή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Δημόσια συμμετοχή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2787" name="Object 19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72787" name="think-cell Slide" r:id="rId5" imgW="360" imgH="360" progId="">
              <p:embed/>
            </p:oleObj>
          </a:graphicData>
        </a:graphic>
      </p:graphicFrame>
      <p:sp>
        <p:nvSpPr>
          <p:cNvPr id="23" name="22 - Ορθογώνιο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90525" cy="184150"/>
          </a:xfrm>
          <a:prstGeom prst="rect">
            <a:avLst/>
          </a:prstGeom>
          <a:solidFill>
            <a:scrgbClr r="0" g="0" b="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6727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Τουρισμός: παράμετροι προγραμμάτων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gray">
          <a:xfrm>
            <a:off x="319088" y="1624013"/>
            <a:ext cx="8453437" cy="954087"/>
          </a:xfrm>
          <a:prstGeom prst="rect">
            <a:avLst/>
          </a:prstGeom>
          <a:solidFill>
            <a:schemeClr val="bg1">
              <a:alpha val="40000"/>
            </a:schemeClr>
          </a:solidFill>
          <a:ln w="2540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0934" tIns="107424" rIns="90934" bIns="45464" anchor="ctr"/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Συγκριτικά πλεονεκτήματα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: αναβάθμιση και εκσυγχρονισμός τουριστικών επιχειρήσεων, ενδυνάμωση τουριστικού προϊόντος, υποστήριξη νέων επιχειρηματιών στον τουρισμό 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Ωφελούμενοι: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υφιστάμενες &amp; νέες ΜΜΕ που δραστηριοποιούνται στον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τουρισμό</a:t>
            </a:r>
            <a:endParaRPr lang="el-GR" sz="1300" dirty="0"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7" name="Table 291"/>
          <p:cNvGraphicFramePr>
            <a:graphicFrameLocks noGrp="1"/>
          </p:cNvGraphicFramePr>
          <p:nvPr/>
        </p:nvGraphicFramePr>
        <p:xfrm>
          <a:off x="357478" y="2980307"/>
          <a:ext cx="8416799" cy="324903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799861">
                  <a:extLst>
                    <a:ext uri="{9D8B030D-6E8A-4147-A177-3AD203B41FA5}"/>
                  </a:extLst>
                </a:gridCol>
                <a:gridCol w="3308469">
                  <a:extLst>
                    <a:ext uri="{9D8B030D-6E8A-4147-A177-3AD203B41FA5}"/>
                  </a:extLst>
                </a:gridCol>
                <a:gridCol w="3308469"/>
              </a:tblGrid>
              <a:tr h="545943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Προγράμματα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Ενίσχυση τουριστικών ΜΜΕ -εκσυγχρονισμός και ποιοτική αναβάθμιση παρεχομένων υπηρεσιών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Ενίσχυση ίδρυσης και λειτουργίας νέων τουριστικών ΜΜΕ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18198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Είδος εργαλείου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l-G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Επιδότηση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l-G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Επιδότηση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191459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Μέγεθος πόρων (σε εκ. €)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110</a:t>
                      </a:r>
                      <a:endParaRPr lang="el-G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</a:t>
                      </a:r>
                      <a:r>
                        <a:rPr lang="el-G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el-G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3962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Δημόσια</a:t>
                      </a:r>
                      <a:r>
                        <a:rPr lang="el-GR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συμμετοχή (εγχώρια και κοινοτική)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183910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Ιδιωτική συμμετοχή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83910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Τράπεζες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3962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Λοιποί</a:t>
                      </a:r>
                      <a:r>
                        <a:rPr lang="el-GR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ευρωπαϊκοί και διεθνείς μηχανισμοί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3962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Ελάχιστο</a:t>
                      </a:r>
                      <a:r>
                        <a:rPr lang="el-G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όριο χρηματοδότησης </a:t>
                      </a:r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(σε χιλ. €)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7,50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12,50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3962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Μέγιστο </a:t>
                      </a:r>
                      <a:r>
                        <a:rPr lang="el-G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όριο χρηματοδότησης </a:t>
                      </a:r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(σε χιλ. €)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75,00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200,00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96948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Χρόνος διάθεσης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Διατίθεται </a:t>
                      </a:r>
                    </a:p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ήδη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Διατίθεται </a:t>
                      </a:r>
                    </a:p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ήδη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4047" name="Object 15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84047" name="think-cell Slide" r:id="rId5" imgW="360" imgH="360" progId="">
              <p:embed/>
            </p:oleObj>
          </a:graphicData>
        </a:graphic>
      </p:graphicFrame>
      <p:sp>
        <p:nvSpPr>
          <p:cNvPr id="3" name="Ορθογώνιο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69888" cy="184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Garamond"/>
              <a:ea typeface="+mj-ea"/>
              <a:cs typeface="+mj-cs"/>
              <a:sym typeface="Garamond"/>
            </a:endParaRPr>
          </a:p>
        </p:txBody>
      </p: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433388" y="1808163"/>
            <a:ext cx="8243887" cy="410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/>
          <a:lstStyle/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Προκλήσεις </a:t>
            </a: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αναπτυξιακής στρατηγικής και πιστωτική επέκταση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Παράμετροι χρηματοδοτικών εργαλείων και κύρια μεγέθη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latin typeface="Calibri" panose="020F0502020204030204" pitchFamily="34" charset="0"/>
                <a:cs typeface="Arial" pitchFamily="34" charset="0"/>
              </a:rPr>
              <a:t>Ανάλυση ανά κλάδο / τομέα χρηματοδοτικών εργαλείων </a:t>
            </a:r>
            <a:endParaRPr lang="el-GR" altLang="en-US" sz="1600" b="1" dirty="0">
              <a:latin typeface="Calibri" panose="020F0502020204030204" pitchFamily="34" charset="0"/>
              <a:cs typeface="Arial" pitchFamily="34" charset="0"/>
            </a:endParaRP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Επιχειρηματικότητα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Αγροτικός τομέας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Εξωστρέφεια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Υποδομές, ενέργεια, περιβάλλον και τοπική ανάπτυξη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Νέες τεχνολογίες, καινοτομία και δημιουργικότητα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Τουρισμός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latin typeface="Calibri" panose="020F0502020204030204" pitchFamily="34" charset="0"/>
                <a:cs typeface="Arial" pitchFamily="34" charset="0"/>
              </a:rPr>
              <a:t>Ανθρώπινο κεφάλαιο </a:t>
            </a:r>
            <a:endParaRPr lang="el-GR" altLang="en-US" sz="1600" b="1" dirty="0">
              <a:latin typeface="Calibri" panose="020F0502020204030204" pitchFamily="34" charset="0"/>
              <a:cs typeface="Arial" pitchFamily="34" charset="0"/>
            </a:endParaRPr>
          </a:p>
          <a:p>
            <a:pPr marL="169863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Συμπεράσματα</a:t>
            </a:r>
            <a:endParaRPr lang="en-US" altLang="en-US" sz="1600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84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Περιεχόμενα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3814" name="Object 2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73814" name="think-cell Slide" r:id="rId15" imgW="360" imgH="360" progId="">
              <p:embed/>
            </p:oleObj>
          </a:graphicData>
        </a:graphic>
      </p:graphicFrame>
      <p:sp>
        <p:nvSpPr>
          <p:cNvPr id="23" name="22 - Ορθογώνιο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90525" cy="184150"/>
          </a:xfrm>
          <a:prstGeom prst="rect">
            <a:avLst/>
          </a:prstGeom>
          <a:solidFill>
            <a:scrgbClr r="0" g="0" b="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1150" dirty="0">
              <a:solidFill>
                <a:srgbClr val="000099"/>
              </a:solidFill>
              <a:latin typeface="Calibri"/>
              <a:cs typeface="+mn-cs"/>
              <a:sym typeface="Calibri"/>
            </a:endParaRPr>
          </a:p>
        </p:txBody>
      </p:sp>
      <p:sp>
        <p:nvSpPr>
          <p:cNvPr id="6738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Ανθρώπινο κεφάλαιο: βασικά μεγέθη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gray">
          <a:xfrm>
            <a:off x="319088" y="2595563"/>
            <a:ext cx="3927475" cy="293687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rgbClr val="000000"/>
            </a:outerShdw>
          </a:effectLst>
        </p:spPr>
        <p:txBody>
          <a:bodyPr tIns="54000" bIns="54000" anchor="b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2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Μέγεθος ανά πρόγραμμα</a:t>
            </a:r>
            <a:endParaRPr lang="en-GB" sz="1200" b="1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27" name="Table 291"/>
          <p:cNvGraphicFramePr>
            <a:graphicFrameLocks noGrp="1"/>
          </p:cNvGraphicFramePr>
          <p:nvPr/>
        </p:nvGraphicFramePr>
        <p:xfrm>
          <a:off x="338579" y="2986311"/>
          <a:ext cx="3889801" cy="3250801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576993">
                  <a:extLst>
                    <a:ext uri="{9D8B030D-6E8A-4147-A177-3AD203B41FA5}"/>
                  </a:extLst>
                </a:gridCol>
                <a:gridCol w="1312808">
                  <a:extLst>
                    <a:ext uri="{9D8B030D-6E8A-4147-A177-3AD203B41FA5}"/>
                  </a:extLst>
                </a:gridCol>
              </a:tblGrid>
              <a:tr h="527181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Προγράμματα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Σύνολο πόρων </a:t>
                      </a:r>
                      <a:endParaRPr lang="en-US" sz="1200" b="1" i="0" u="none" strike="noStrike" kern="1200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(σε εκ. €)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513798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Ενίσχυση </a:t>
                      </a:r>
                      <a:r>
                        <a:rPr lang="el-GR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αυτοαπασχόλησης</a:t>
                      </a: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πτυχιούχων τριτοβάθμιας εκπαίδευσης (α’ κύκλος)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75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513798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Ενίσχυση </a:t>
                      </a:r>
                      <a:r>
                        <a:rPr lang="el-GR" sz="12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αυτοαπασχόλησης</a:t>
                      </a: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πτυχιούχων τριτοβάθμιας εκπαίδευσης (β’ κύκλος)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83439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Νεοφυής επιχειρηματικότητα 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116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6519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Ερευνώ – Δημιουργώ – Καινοτομώ (α’ και β’ κύκλος)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483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15880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Διμερείς συνεργασίες Ε&amp;Τ με Γερμανία, Ρωσία και Ισραήλ 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37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56896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Ειδικές δράσεις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3290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Σύνολο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816</a:t>
                      </a:r>
                      <a:endParaRPr lang="el-G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0" name="Rectangle 7"/>
          <p:cNvSpPr>
            <a:spLocks noChangeArrowheads="1"/>
          </p:cNvSpPr>
          <p:nvPr/>
        </p:nvSpPr>
        <p:spPr bwMode="gray">
          <a:xfrm>
            <a:off x="319088" y="1592263"/>
            <a:ext cx="8453437" cy="954087"/>
          </a:xfrm>
          <a:prstGeom prst="rect">
            <a:avLst/>
          </a:prstGeom>
          <a:solidFill>
            <a:schemeClr val="bg1">
              <a:alpha val="40000"/>
            </a:schemeClr>
          </a:solidFill>
          <a:ln w="2540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0934" tIns="107424" rIns="90934" bIns="45464" anchor="ctr"/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6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διαφορετικά χρηματοδοτικά προγράμματα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Πηγές πόρων: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100% δημόσια συμμετοχή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Τρόπος διάθεσης: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100% επιδοτήσεις</a:t>
            </a:r>
            <a:endParaRPr lang="el-GR" sz="1300" dirty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1" name="Rectangle 3"/>
          <p:cNvSpPr>
            <a:spLocks noChangeArrowheads="1"/>
          </p:cNvSpPr>
          <p:nvPr/>
        </p:nvSpPr>
        <p:spPr bwMode="gray">
          <a:xfrm>
            <a:off x="4759325" y="2595563"/>
            <a:ext cx="3927475" cy="293687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rgbClr val="000000"/>
            </a:outerShdw>
          </a:effectLst>
        </p:spPr>
        <p:txBody>
          <a:bodyPr tIns="54000" bIns="54000" anchor="b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2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Πηγή προέλευσης και τρόπος διάθεσης</a:t>
            </a:r>
            <a:endParaRPr lang="en-GB" sz="1200" b="1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673821" name="Chart 3"/>
          <p:cNvGraphicFramePr>
            <a:graphicFrameLocks/>
          </p:cNvGraphicFramePr>
          <p:nvPr>
            <p:custDataLst>
              <p:tags r:id="rId4"/>
            </p:custDataLst>
          </p:nvPr>
        </p:nvGraphicFramePr>
        <p:xfrm>
          <a:off x="4613275" y="3154363"/>
          <a:ext cx="2052638" cy="2703512"/>
        </p:xfrm>
        <a:graphic>
          <a:graphicData uri="http://schemas.openxmlformats.org/presentationml/2006/ole">
            <p:oleObj spid="_x0000_s673821" r:id="rId16" imgW="2048434" imgH="2706859" progId="Excel.Chart.8">
              <p:embed/>
            </p:oleObj>
          </a:graphicData>
        </a:graphic>
      </p:graphicFrame>
      <p:sp>
        <p:nvSpPr>
          <p:cNvPr id="64" name="Rectangle 2"/>
          <p:cNvSpPr>
            <a:spLocks noGrp="1" noChangeArrowheads="1"/>
          </p:cNvSpPr>
          <p:nvPr>
            <p:custDataLst>
              <p:tags r:id="rId5"/>
            </p:custDataLst>
          </p:nvPr>
        </p:nvSpPr>
        <p:spPr bwMode="auto">
          <a:xfrm>
            <a:off x="4989513" y="3017838"/>
            <a:ext cx="277812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 smtClean="0">
                <a:latin typeface="Calibri"/>
                <a:sym typeface="Calibri"/>
              </a:rPr>
              <a:t>εκ. €</a:t>
            </a:r>
          </a:p>
        </p:txBody>
      </p:sp>
      <p:sp>
        <p:nvSpPr>
          <p:cNvPr id="65" name="Rectangle 2"/>
          <p:cNvSpPr>
            <a:spLocks noGrp="1" noChangeArrowheads="1"/>
          </p:cNvSpPr>
          <p:nvPr>
            <p:custDataLst>
              <p:tags r:id="rId6"/>
            </p:custDataLst>
          </p:nvPr>
        </p:nvSpPr>
        <p:spPr bwMode="auto">
          <a:xfrm>
            <a:off x="5260975" y="5746750"/>
            <a:ext cx="11366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32959C27-D793-4DBB-B7D6-AF5D34D5E0DC}" type="datetime'Π''ηγέ''''''''''''ς προέ''''''λ''ευ''''σ''η''''''''''ς'''">
              <a:rPr lang="el-GR" altLang="en-US" sz="1150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Πηγές προέλευσης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graphicFrame>
        <p:nvGraphicFramePr>
          <p:cNvPr id="673824" name="Chart 3"/>
          <p:cNvGraphicFramePr>
            <a:graphicFrameLocks/>
          </p:cNvGraphicFramePr>
          <p:nvPr>
            <p:custDataLst>
              <p:tags r:id="rId7"/>
            </p:custDataLst>
          </p:nvPr>
        </p:nvGraphicFramePr>
        <p:xfrm>
          <a:off x="6923088" y="3154363"/>
          <a:ext cx="2051050" cy="2703512"/>
        </p:xfrm>
        <a:graphic>
          <a:graphicData uri="http://schemas.openxmlformats.org/presentationml/2006/ole">
            <p:oleObj spid="_x0000_s673824" r:id="rId17" imgW="2048434" imgH="2706859" progId="Excel.Chart.8">
              <p:embed/>
            </p:oleObj>
          </a:graphicData>
        </a:graphic>
      </p:graphicFrame>
      <p:sp>
        <p:nvSpPr>
          <p:cNvPr id="70" name="Rectangle 2"/>
          <p:cNvSpPr>
            <a:spLocks noGrp="1" noChangeArrowheads="1"/>
          </p:cNvSpPr>
          <p:nvPr>
            <p:custDataLst>
              <p:tags r:id="rId8"/>
            </p:custDataLst>
          </p:nvPr>
        </p:nvSpPr>
        <p:spPr bwMode="auto">
          <a:xfrm>
            <a:off x="8321675" y="3017838"/>
            <a:ext cx="277813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 smtClean="0">
                <a:latin typeface="Calibri"/>
                <a:sym typeface="Calibri"/>
              </a:rPr>
              <a:t>εκ. €</a:t>
            </a:r>
          </a:p>
        </p:txBody>
      </p:sp>
      <p:sp>
        <p:nvSpPr>
          <p:cNvPr id="71" name="Rectangle 2"/>
          <p:cNvSpPr>
            <a:spLocks noGrp="1" noChangeArrowheads="1"/>
          </p:cNvSpPr>
          <p:nvPr>
            <p:custDataLst>
              <p:tags r:id="rId9"/>
            </p:custDataLst>
          </p:nvPr>
        </p:nvSpPr>
        <p:spPr bwMode="auto">
          <a:xfrm>
            <a:off x="7234238" y="5746750"/>
            <a:ext cx="10477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2E447107-6203-423C-B0A1-D83A8DC847DE}" type="datetime'Τ''''ρόπ''ος'''' ''''''δ''''ι''''''ά''θ''''''''''εσ''''''η''ς'">
              <a:rPr lang="el-GR" altLang="en-US" sz="1150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Τρόπος διάθεσης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673827" name="Ορθογώνιο 74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267575" y="6116638"/>
            <a:ext cx="204788" cy="153987"/>
          </a:xfrm>
          <a:prstGeom prst="rect">
            <a:avLst/>
          </a:prstGeom>
          <a:solidFill>
            <a:srgbClr val="6F8D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82" name="Rectangle 2"/>
          <p:cNvSpPr>
            <a:spLocks noGrp="1" noChangeArrowheads="1"/>
          </p:cNvSpPr>
          <p:nvPr>
            <p:custDataLst>
              <p:tags r:id="rId11"/>
            </p:custDataLst>
          </p:nvPr>
        </p:nvSpPr>
        <p:spPr bwMode="auto">
          <a:xfrm>
            <a:off x="7523163" y="6111875"/>
            <a:ext cx="725487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72A6CE9C-2D92-4119-A706-6D8F99721740}" type="datetime'''''''Επ''''''''ι''''δ''''''''''''''ο''τ''''''ήσε''''ις''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Επιδοτήσεις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673829" name="Ορθογώνιο 6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078413" y="6116638"/>
            <a:ext cx="204787" cy="153987"/>
          </a:xfrm>
          <a:prstGeom prst="rect">
            <a:avLst/>
          </a:prstGeom>
          <a:solidFill>
            <a:srgbClr val="C3CFE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119" name="Rectangle 2"/>
          <p:cNvSpPr>
            <a:spLocks noGrp="1" noChangeArrowheads="1"/>
          </p:cNvSpPr>
          <p:nvPr>
            <p:custDataLst>
              <p:tags r:id="rId13"/>
            </p:custDataLst>
          </p:nvPr>
        </p:nvSpPr>
        <p:spPr bwMode="auto">
          <a:xfrm>
            <a:off x="5334000" y="6111875"/>
            <a:ext cx="12128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B35BB159-2BFD-4452-8131-CF154E4047FA}" type="datetime'Δ''''ημ''ό''σ''ια ''''''''συμμε''''τ''''''''ο''χή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Δημόσια συμμετοχή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5855" name="Object 15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75855" name="think-cell Slide" r:id="rId5" imgW="360" imgH="360" progId="">
              <p:embed/>
            </p:oleObj>
          </a:graphicData>
        </a:graphic>
      </p:graphicFrame>
      <p:sp>
        <p:nvSpPr>
          <p:cNvPr id="3" name="Ορθογώνιο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69888" cy="184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Garamond"/>
              <a:ea typeface="+mj-ea"/>
              <a:cs typeface="+mj-cs"/>
              <a:sym typeface="Garamond"/>
            </a:endParaRPr>
          </a:p>
        </p:txBody>
      </p: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433388" y="1808163"/>
            <a:ext cx="8243887" cy="410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/>
          <a:lstStyle/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latin typeface="Calibri" panose="020F0502020204030204" pitchFamily="34" charset="0"/>
                <a:cs typeface="Arial" pitchFamily="34" charset="0"/>
              </a:rPr>
              <a:t>Προκλήσεις </a:t>
            </a:r>
            <a:r>
              <a:rPr lang="el-GR" altLang="en-US" sz="1600" b="1" dirty="0">
                <a:latin typeface="Calibri" panose="020F0502020204030204" pitchFamily="34" charset="0"/>
                <a:cs typeface="Arial" pitchFamily="34" charset="0"/>
              </a:rPr>
              <a:t>αναπτυξιακής στρατηγικής και πιστωτική επέκταση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Παράμετροι χρηματοδοτικών εργαλείων και κύρια μεγέθη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Ανάλυση ανά κλάδο / τομέα χρηματοδοτικών εργαλείων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Συμπεράσματα</a:t>
            </a:r>
            <a:endParaRPr lang="el-GR" altLang="en-US" sz="1600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758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Περιεχόμενα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4836" name="Object 20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74836" name="think-cell Slide" r:id="rId5" imgW="360" imgH="360" progId="">
              <p:embed/>
            </p:oleObj>
          </a:graphicData>
        </a:graphic>
      </p:graphicFrame>
      <p:sp>
        <p:nvSpPr>
          <p:cNvPr id="23" name="22 - Ορθογώνιο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90525" cy="184150"/>
          </a:xfrm>
          <a:prstGeom prst="rect">
            <a:avLst/>
          </a:prstGeom>
          <a:solidFill>
            <a:scrgbClr r="0" g="0" b="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6748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Ανθρώπινο κεφάλαιο: παράμετροι προγραμμάτων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gray">
          <a:xfrm>
            <a:off x="319088" y="1624013"/>
            <a:ext cx="8453437" cy="954087"/>
          </a:xfrm>
          <a:prstGeom prst="rect">
            <a:avLst/>
          </a:prstGeom>
          <a:solidFill>
            <a:schemeClr val="bg1">
              <a:alpha val="40000"/>
            </a:schemeClr>
          </a:solidFill>
          <a:ln w="2540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0934" tIns="107424" rIns="90934" bIns="45464" anchor="ctr"/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Συγκριτικά πλεονεκτήματα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: ενίσχυση νεανικής επιχειρηματικότητας μέσα από τη χρηματοδότηση  έως και του 100% της δαπάνης παγίων και των λειτουργικών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δαπανών </a:t>
            </a:r>
            <a:endParaRPr lang="el-GR" sz="1300" dirty="0">
              <a:latin typeface="Calibri" panose="020F0502020204030204" pitchFamily="34" charset="0"/>
              <a:cs typeface="Arial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Ωφελούμενοι: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πτυχιούχοι τριτοβάθμιας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εκπαίδευσης (βάσει συγκεκριμένων εισοδηματικών κριτηρίων)</a:t>
            </a:r>
            <a:endParaRPr lang="el-GR" sz="1300" dirty="0"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7" name="Table 291"/>
          <p:cNvGraphicFramePr>
            <a:graphicFrameLocks noGrp="1"/>
          </p:cNvGraphicFramePr>
          <p:nvPr/>
        </p:nvGraphicFramePr>
        <p:xfrm>
          <a:off x="357478" y="2980307"/>
          <a:ext cx="8417351" cy="3252355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727480">
                  <a:extLst>
                    <a:ext uri="{9D8B030D-6E8A-4147-A177-3AD203B41FA5}"/>
                  </a:extLst>
                </a:gridCol>
                <a:gridCol w="1317639">
                  <a:extLst>
                    <a:ext uri="{9D8B030D-6E8A-4147-A177-3AD203B41FA5}"/>
                  </a:extLst>
                </a:gridCol>
                <a:gridCol w="1317639"/>
                <a:gridCol w="1390842"/>
                <a:gridCol w="972000"/>
                <a:gridCol w="827751"/>
                <a:gridCol w="864000"/>
              </a:tblGrid>
              <a:tr h="546169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Προγράμματα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Ενίσχυση </a:t>
                      </a:r>
                      <a:r>
                        <a:rPr lang="el-GR" sz="1200" b="1" i="0" u="none" strike="noStrike" kern="120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αυτοαπασχόλησης</a:t>
                      </a:r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 (α’ κύκλος)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Ενίσχυση </a:t>
                      </a:r>
                      <a:r>
                        <a:rPr lang="el-GR" sz="1200" b="1" i="0" u="none" strike="noStrike" kern="1200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αυτοαπασχόλησης</a:t>
                      </a:r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  (β’ κύκλος)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Νεοφυής επιχειρηματικότητα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Ερευνώ – Δημιουργώ – Καινοτομώ 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1" i="0" u="none" strike="noStrike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Διμερείς </a:t>
                      </a:r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συνεργασίες</a:t>
                      </a:r>
                    </a:p>
                    <a:p>
                      <a:pPr algn="ctr" rtl="0" fontAlgn="b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Ε&amp;Τ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l-GR" sz="1200" b="1" i="0" u="none" strike="noStrike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Ειδικές δράσεις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18205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Είδος εργαλείου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l-G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Επιδότηση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l-G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Επιδότηση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l-G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Επιδότηση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Επιδότηση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Επιδότηση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Επιδότηση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182056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Μέγεθος πόρων (σε εκ. €)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483</a:t>
                      </a:r>
                      <a:endParaRPr lang="el-GR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37</a:t>
                      </a:r>
                      <a:endParaRPr lang="el-GR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</a:t>
                      </a:r>
                      <a:endParaRPr lang="el-GR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4113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Δημόσια</a:t>
                      </a:r>
                      <a:r>
                        <a:rPr lang="el-GR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συμμετοχή (εγχώρια και κοινοτική)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182056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Ιδιωτική συμμετοχή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82056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Τράπεζες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4113"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Λοιποί</a:t>
                      </a:r>
                      <a:r>
                        <a:rPr lang="el-GR" sz="12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ευρωπαϊκοί και διεθνείς μηχανισμοί</a:t>
                      </a:r>
                      <a:endParaRPr lang="el-GR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el-GR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4113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Ελάχιστο</a:t>
                      </a:r>
                      <a:r>
                        <a:rPr lang="el-G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όριο χρηματοδότησης </a:t>
                      </a:r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(σε χιλ. €)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5,00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5,00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15,00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4113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Μέγιστο </a:t>
                      </a:r>
                      <a:r>
                        <a:rPr lang="el-GR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όριο χρηματοδότησης </a:t>
                      </a:r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(σε χιλ. €)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25,00 έως 50,00*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25,00 έως 50,00*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60,00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κατά περίπτωση</a:t>
                      </a:r>
                      <a:endParaRPr lang="el-GR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κατά περίπτωση</a:t>
                      </a:r>
                      <a:endParaRPr lang="el-GR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κατά περίπτωση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50915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Χρόνος διάθεσης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Διατίθεται </a:t>
                      </a:r>
                    </a:p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ήδη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Διατίθεται </a:t>
                      </a:r>
                    </a:p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ήδη</a:t>
                      </a:r>
                      <a:endParaRPr lang="en-U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Διατίθεται </a:t>
                      </a:r>
                    </a:p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ήδη 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Διατίθεται ήδη (α’ κύκλος)</a:t>
                      </a:r>
                      <a:endParaRPr lang="en-US" sz="12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Διατίθεται </a:t>
                      </a:r>
                    </a:p>
                    <a:p>
                      <a:pPr algn="ctr" fontAlgn="ctr"/>
                      <a:r>
                        <a:rPr lang="el-G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ήδη</a:t>
                      </a:r>
                      <a:endParaRPr lang="el-G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Q4 2018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74841" name="TextBox 7"/>
          <p:cNvSpPr txBox="1">
            <a:spLocks noChangeArrowheads="1"/>
          </p:cNvSpPr>
          <p:nvPr/>
        </p:nvSpPr>
        <p:spPr bwMode="auto">
          <a:xfrm>
            <a:off x="250825" y="6269038"/>
            <a:ext cx="83058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900">
                <a:latin typeface="Calibri" pitchFamily="34" charset="0"/>
              </a:rPr>
              <a:t>*: ανάλογα το είδος της επιχείρησης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5069" name="Object 13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85069" name="think-cell Slide" r:id="rId5" imgW="360" imgH="360" progId="">
              <p:embed/>
            </p:oleObj>
          </a:graphicData>
        </a:graphic>
      </p:graphicFrame>
      <p:sp>
        <p:nvSpPr>
          <p:cNvPr id="3" name="Ορθογώνιο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69888" cy="184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Garamond"/>
              <a:ea typeface="+mj-ea"/>
              <a:cs typeface="+mj-cs"/>
              <a:sym typeface="Garamond"/>
            </a:endParaRPr>
          </a:p>
        </p:txBody>
      </p: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433388" y="1808163"/>
            <a:ext cx="8243887" cy="410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/>
          <a:lstStyle/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Προκλήσεις αναπτυξιακής στρατηγικής και πιστωτική επέκταση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Παράμετροι χρηματοδοτικών εργαλείων και κύρια μεγέθη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Ανάλυση ανά κλάδο / τομέα χρηματοδοτικών εργαλείων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latin typeface="Calibri" panose="020F0502020204030204" pitchFamily="34" charset="0"/>
                <a:cs typeface="Arial" pitchFamily="34" charset="0"/>
              </a:rPr>
              <a:t>Συμπεράσματα</a:t>
            </a:r>
          </a:p>
        </p:txBody>
      </p:sp>
      <p:sp>
        <p:nvSpPr>
          <p:cNvPr id="6850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Περιεχόμενα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6094" name="Object 14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86094" name="think-cell Slide" r:id="rId5" imgW="360" imgH="360" progId="">
              <p:embed/>
            </p:oleObj>
          </a:graphicData>
        </a:graphic>
      </p:graphicFrame>
      <p:sp>
        <p:nvSpPr>
          <p:cNvPr id="23" name="22 - Ορθογώνιο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90525" cy="184150"/>
          </a:xfrm>
          <a:prstGeom prst="rect">
            <a:avLst/>
          </a:prstGeom>
          <a:solidFill>
            <a:scrgbClr r="0" g="0" b="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6860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Συμπεράσματα πολιτικής εφαρμογής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gray">
          <a:xfrm>
            <a:off x="2087563" y="1592263"/>
            <a:ext cx="6705600" cy="14049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54000" bIns="54000" anchor="ctr"/>
          <a:lstStyle/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35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€ 7,5  με 8 δισ. σύνολο πόρων </a:t>
            </a: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με δυνατότητα κάλυψης άνω των</a:t>
            </a:r>
            <a:r>
              <a:rPr lang="el-GR" sz="135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 € 24 δισ. </a:t>
            </a: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χρηματοδοτικού κενού (αν θεωρηθεί ελάχιστη μόχλευση 3.0) σε επίπεδο παραγωγικών επενδύσεων</a:t>
            </a:r>
          </a:p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35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7 τομείς – 35 κατηγορίες </a:t>
            </a: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χρηματοδοτικών εργαλείων</a:t>
            </a:r>
          </a:p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Συνολικά θα ωφεληθούν πάνω από </a:t>
            </a:r>
            <a:r>
              <a:rPr lang="el-GR" sz="135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40 χιλ. επιχειρήσεις και φυσικά πρόσωπα </a:t>
            </a: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(αν θεωρηθεί ότι η μέση ενίσχυση θα είναι της τάξεως των € 200 χιλ.)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gray">
          <a:xfrm>
            <a:off x="2087563" y="3213100"/>
            <a:ext cx="6705600" cy="14033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54000" bIns="54000" anchor="ctr"/>
          <a:lstStyle/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Εφαρμογή </a:t>
            </a:r>
            <a:r>
              <a:rPr lang="en-US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“</a:t>
            </a:r>
            <a:r>
              <a:rPr lang="en-US" sz="135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Big Push</a:t>
            </a:r>
            <a:r>
              <a:rPr lang="el-GR" sz="135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135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Model</a:t>
            </a:r>
            <a:r>
              <a:rPr lang="en-US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”</a:t>
            </a: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: οριζόντια και άμεση ενίσχυση πολλών διακριτών και αλληλοσυνδεόμενων κλάδων με </a:t>
            </a: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στόχο την προώθηση πολλαπλών επενδύσεων </a:t>
            </a:r>
          </a:p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35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Δημόσιος και διεθνοποιημένος χαρακτήρας</a:t>
            </a: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: αυξημένη δημόσια (εθνική και κοινοτική) συμμετοχή, ενισχυμένη παρουσία διεθνών οργανισμών (</a:t>
            </a:r>
            <a:r>
              <a:rPr lang="en-US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EIF</a:t>
            </a: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, </a:t>
            </a:r>
            <a:r>
              <a:rPr lang="en-US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EIB</a:t>
            </a: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, </a:t>
            </a:r>
            <a:r>
              <a:rPr lang="en-US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EBRD</a:t>
            </a: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, </a:t>
            </a:r>
            <a:r>
              <a:rPr lang="en-US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IFC</a:t>
            </a: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)</a:t>
            </a:r>
          </a:p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35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Πυλώνας ανάπτυξης</a:t>
            </a: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: τα χρηματοδοτικά εργαλεία θα αποτελέσουν τη βάση για την ίδρυση </a:t>
            </a: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της </a:t>
            </a:r>
            <a:r>
              <a:rPr lang="el-GR" sz="135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Ελληνικής Αναπτυξιακής Τράπεζας </a:t>
            </a: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(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Q1 2019</a:t>
            </a:r>
            <a:r>
              <a:rPr lang="el-GR" sz="140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)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gray">
          <a:xfrm>
            <a:off x="2087563" y="4833938"/>
            <a:ext cx="6705600" cy="14033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54000" bIns="54000" anchor="ctr"/>
          <a:lstStyle/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Εφαρμογή νέων χρηματοδοτικών εργαλείων (π.χ. </a:t>
            </a:r>
            <a:r>
              <a:rPr lang="el-GR" sz="1350" kern="0" dirty="0" err="1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μικροπιστώσεις</a:t>
            </a: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 στον αγροτικό κλάδο, ενίσχυση </a:t>
            </a:r>
            <a:r>
              <a:rPr lang="el-GR" sz="1350" kern="0" dirty="0" err="1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αυτοαπασχόλησης</a:t>
            </a: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) που </a:t>
            </a:r>
            <a:r>
              <a:rPr lang="el-GR" sz="135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απευθύνονται σε ευάλωτες κοινωνικά ομάδες </a:t>
            </a:r>
          </a:p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Έμφαση, μέσω </a:t>
            </a:r>
            <a:r>
              <a:rPr lang="el-GR" sz="1350" kern="0" dirty="0" err="1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στοχευμένων</a:t>
            </a:r>
            <a:r>
              <a:rPr lang="el-GR" sz="135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 εργαλείων, στην προστασία του περιβάλλοντος, την ενίσχυση της τοπικής ανάπτυξης και την </a:t>
            </a:r>
            <a:r>
              <a:rPr lang="el-GR" sz="135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προάσπιση του κοινωνικού ιστού </a:t>
            </a:r>
            <a:endParaRPr lang="en-US" sz="1350" b="1" kern="0" dirty="0">
              <a:solidFill>
                <a:srgbClr val="7030A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6" name="28 - Ορθογώνιο"/>
          <p:cNvSpPr/>
          <p:nvPr/>
        </p:nvSpPr>
        <p:spPr bwMode="auto">
          <a:xfrm>
            <a:off x="304800" y="1592263"/>
            <a:ext cx="1593850" cy="1404937"/>
          </a:xfrm>
          <a:prstGeom prst="rect">
            <a:avLst/>
          </a:prstGeom>
          <a:solidFill>
            <a:srgbClr val="DFE5EF"/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lvl="1" algn="ctr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350" b="1" kern="0" dirty="0">
                <a:solidFill>
                  <a:prstClr val="black"/>
                </a:solidFill>
                <a:latin typeface="Calibri" panose="020F0502020204030204" pitchFamily="34" charset="0"/>
                <a:cs typeface="+mn-cs"/>
              </a:rPr>
              <a:t>Χαρακτηριστικά μεγέθη</a:t>
            </a:r>
            <a:endParaRPr lang="en-US" sz="1350" b="1" kern="0" dirty="0">
              <a:solidFill>
                <a:prstClr val="black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17" name="28 - Ορθογώνιο"/>
          <p:cNvSpPr/>
          <p:nvPr/>
        </p:nvSpPr>
        <p:spPr bwMode="auto">
          <a:xfrm>
            <a:off x="304800" y="3213100"/>
            <a:ext cx="1593850" cy="1403350"/>
          </a:xfrm>
          <a:prstGeom prst="rect">
            <a:avLst/>
          </a:prstGeom>
          <a:solidFill>
            <a:srgbClr val="9DB1CF"/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lvl="1" algn="ctr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350" b="1" kern="0" dirty="0">
                <a:solidFill>
                  <a:prstClr val="black"/>
                </a:solidFill>
                <a:latin typeface="Calibri" panose="020F0502020204030204" pitchFamily="34" charset="0"/>
                <a:cs typeface="+mn-cs"/>
              </a:rPr>
              <a:t>Μοντέλο εφαρμογής</a:t>
            </a:r>
            <a:endParaRPr lang="el-GR" sz="1350" b="1" kern="0" dirty="0">
              <a:solidFill>
                <a:prstClr val="black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18" name="28 - Ορθογώνιο"/>
          <p:cNvSpPr/>
          <p:nvPr/>
        </p:nvSpPr>
        <p:spPr bwMode="auto">
          <a:xfrm>
            <a:off x="304800" y="4833938"/>
            <a:ext cx="1593850" cy="1403350"/>
          </a:xfrm>
          <a:prstGeom prst="rect">
            <a:avLst/>
          </a:prstGeom>
          <a:solidFill>
            <a:srgbClr val="364D6E"/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lvl="1" algn="ctr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350" b="1" kern="0" dirty="0">
                <a:solidFill>
                  <a:prstClr val="white"/>
                </a:solidFill>
                <a:latin typeface="Calibri" panose="020F0502020204030204" pitchFamily="34" charset="0"/>
                <a:cs typeface="+mn-cs"/>
              </a:rPr>
              <a:t>Διασφάλιση κοινωνικού κεκτημένου </a:t>
            </a:r>
            <a:endParaRPr lang="en-US" sz="1350" b="1" kern="0" dirty="0">
              <a:solidFill>
                <a:prstClr val="white"/>
              </a:solidFill>
              <a:latin typeface="Calibri" panose="020F0502020204030204" pitchFamily="34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3712" name="Object 208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533712" name="think-cell Slide" r:id="rId5" imgW="360" imgH="360" progId="">
              <p:embed/>
            </p:oleObj>
          </a:graphicData>
        </a:graphic>
      </p:graphicFrame>
      <p:sp>
        <p:nvSpPr>
          <p:cNvPr id="23" name="22 - Ορθογώνιο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90525" cy="184150"/>
          </a:xfrm>
          <a:prstGeom prst="rect">
            <a:avLst/>
          </a:prstGeom>
          <a:solidFill>
            <a:scrgbClr r="0" g="0" b="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Calibri"/>
              <a:ea typeface="+mj-ea"/>
              <a:cs typeface="+mj-cs"/>
              <a:sym typeface="Calibri"/>
            </a:endParaRPr>
          </a:p>
        </p:txBody>
      </p:sp>
      <p:sp>
        <p:nvSpPr>
          <p:cNvPr id="533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Προκλήσεις ολιστικής αναπτυξιακής στρατηγικής</a:t>
            </a:r>
          </a:p>
        </p:txBody>
      </p:sp>
      <p:sp>
        <p:nvSpPr>
          <p:cNvPr id="60" name="28 - Ορθογώνιο"/>
          <p:cNvSpPr/>
          <p:nvPr/>
        </p:nvSpPr>
        <p:spPr bwMode="auto">
          <a:xfrm>
            <a:off x="304800" y="1592263"/>
            <a:ext cx="1593850" cy="1404937"/>
          </a:xfrm>
          <a:prstGeom prst="rect">
            <a:avLst/>
          </a:prstGeom>
          <a:solidFill>
            <a:srgbClr val="DFE5EF"/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lvl="1" algn="ctr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+mn-cs"/>
              </a:rPr>
              <a:t>Πλαίσιο στρατηγικής</a:t>
            </a:r>
            <a:endParaRPr lang="en-US" sz="1500" b="1" kern="0" dirty="0">
              <a:solidFill>
                <a:prstClr val="black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63" name="Rectangle 5"/>
          <p:cNvSpPr>
            <a:spLocks noChangeArrowheads="1"/>
          </p:cNvSpPr>
          <p:nvPr/>
        </p:nvSpPr>
        <p:spPr bwMode="gray">
          <a:xfrm>
            <a:off x="2114550" y="1592263"/>
            <a:ext cx="6670675" cy="14049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54000" bIns="54000" anchor="ctr"/>
          <a:lstStyle/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Ανάγκη επανόδου της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ελληνικής οικονομίας σε </a:t>
            </a: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τροχιά διατηρήσιμης ανάπτυξης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με βιωσιμότητα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και </a:t>
            </a:r>
            <a:r>
              <a:rPr lang="el-GR" sz="1500" kern="0" dirty="0" err="1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αειφορία</a:t>
            </a:r>
            <a:endParaRPr lang="el-GR" sz="1500" kern="0" dirty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Εγγύηση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εργασιακών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δικαιωμάτων </a:t>
            </a:r>
            <a:endParaRPr lang="el-GR" sz="1500" kern="0" dirty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Σεβασμός στο </a:t>
            </a: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ευρωπαϊκό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κοινωνικό κεκτημένο</a:t>
            </a:r>
          </a:p>
        </p:txBody>
      </p:sp>
      <p:sp>
        <p:nvSpPr>
          <p:cNvPr id="67" name="28 - Ορθογώνιο"/>
          <p:cNvSpPr/>
          <p:nvPr/>
        </p:nvSpPr>
        <p:spPr bwMode="auto">
          <a:xfrm>
            <a:off x="304800" y="3213100"/>
            <a:ext cx="1593850" cy="1403350"/>
          </a:xfrm>
          <a:prstGeom prst="rect">
            <a:avLst/>
          </a:prstGeom>
          <a:solidFill>
            <a:srgbClr val="9DB1CF"/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lvl="1" algn="ctr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500" b="1" kern="0" dirty="0" err="1">
                <a:solidFill>
                  <a:prstClr val="black"/>
                </a:solidFill>
                <a:latin typeface="Calibri" panose="020F0502020204030204" pitchFamily="34" charset="0"/>
                <a:cs typeface="+mn-cs"/>
              </a:rPr>
              <a:t>Μετα</a:t>
            </a: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+mn-cs"/>
              </a:rPr>
              <a:t>-σχηματισμός παραγωγικού </a:t>
            </a: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+mn-cs"/>
              </a:rPr>
              <a:t>μοντέλου </a:t>
            </a:r>
          </a:p>
        </p:txBody>
      </p:sp>
      <p:sp>
        <p:nvSpPr>
          <p:cNvPr id="68" name="Rectangle 5"/>
          <p:cNvSpPr>
            <a:spLocks noChangeArrowheads="1"/>
          </p:cNvSpPr>
          <p:nvPr/>
        </p:nvSpPr>
        <p:spPr bwMode="gray">
          <a:xfrm>
            <a:off x="2114550" y="3213100"/>
            <a:ext cx="6697663" cy="14033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54000" bIns="54000" anchor="ctr"/>
          <a:lstStyle/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Κεντρική πρόκληση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της νέας Αναπτυξιακής Στρατηγικής </a:t>
            </a:r>
            <a:endParaRPr lang="el-GR" sz="1500" kern="0" dirty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Διαρθρωτική ανταγωνιστικότητα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με όρους συλλογικής ευημερίας και κοινωνικής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δικαιοσύνης</a:t>
            </a:r>
          </a:p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Προστασία περιβάλλοντος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και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φυσικού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κεφαλαίου της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χώρας</a:t>
            </a:r>
          </a:p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Περαιτέρω </a:t>
            </a: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αποκλιμάκωση ανεργίας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(που ήδη έχει μειωθεί σημαντικά - από 26% τον Ιανουάριο του 2015 σε 19% τον Ιούλιο του 2018)</a:t>
            </a:r>
            <a:endParaRPr lang="el-GR" sz="1500" kern="0" dirty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9" name="28 - Ορθογώνιο"/>
          <p:cNvSpPr/>
          <p:nvPr/>
        </p:nvSpPr>
        <p:spPr bwMode="auto">
          <a:xfrm>
            <a:off x="304800" y="4833938"/>
            <a:ext cx="1593850" cy="1403350"/>
          </a:xfrm>
          <a:prstGeom prst="rect">
            <a:avLst/>
          </a:prstGeom>
          <a:solidFill>
            <a:srgbClr val="364D6E"/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lvl="1" algn="ctr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500" b="1" kern="0" dirty="0">
                <a:solidFill>
                  <a:prstClr val="white"/>
                </a:solidFill>
                <a:latin typeface="Calibri" panose="020F0502020204030204" pitchFamily="34" charset="0"/>
                <a:cs typeface="+mn-cs"/>
              </a:rPr>
              <a:t>Ανάκαμψη τραπεζικού συστήματος</a:t>
            </a:r>
            <a:endParaRPr lang="en-US" sz="1500" b="1" kern="0" dirty="0">
              <a:solidFill>
                <a:prstClr val="white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70" name="Rectangle 5"/>
          <p:cNvSpPr>
            <a:spLocks noChangeArrowheads="1"/>
          </p:cNvSpPr>
          <p:nvPr/>
        </p:nvSpPr>
        <p:spPr bwMode="gray">
          <a:xfrm>
            <a:off x="2114550" y="4833938"/>
            <a:ext cx="6697663" cy="14033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54000" bIns="54000" anchor="ctr"/>
          <a:lstStyle/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Βελτίωση </a:t>
            </a: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πρόσβασης </a:t>
            </a: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στη διατραπεζική </a:t>
            </a: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αγορά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, αντιμετώπιση «κόκκινων» δανείων, σταδιακή </a:t>
            </a: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επιστροφή </a:t>
            </a: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καταθέσεων</a:t>
            </a:r>
          </a:p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Μείωση εξάρτησης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από το Μηχανισμό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Έκτακτης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Ρευστότητας (Ε</a:t>
            </a:r>
            <a:r>
              <a:rPr lang="en-US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LA)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endParaRPr lang="el-GR" sz="1500" kern="0" dirty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Άρση των </a:t>
            </a: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περιορισμών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στην κίνηση κεφαλαίων στο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εσωτερικό</a:t>
            </a:r>
            <a:endParaRPr lang="el-GR" sz="1500" kern="0" dirty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3174" name="Object 278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593174" name="think-cell Slide" r:id="rId5" imgW="360" imgH="360" progId="">
              <p:embed/>
            </p:oleObj>
          </a:graphicData>
        </a:graphic>
      </p:graphicFrame>
      <p:sp>
        <p:nvSpPr>
          <p:cNvPr id="23" name="22 - Ορθογώνιο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90525" cy="184150"/>
          </a:xfrm>
          <a:prstGeom prst="rect">
            <a:avLst/>
          </a:prstGeom>
          <a:solidFill>
            <a:scrgbClr r="0" g="0" b="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Calibri"/>
              <a:ea typeface="+mj-ea"/>
              <a:cs typeface="+mj-cs"/>
              <a:sym typeface="Calibri"/>
            </a:endParaRPr>
          </a:p>
        </p:txBody>
      </p:sp>
      <p:sp>
        <p:nvSpPr>
          <p:cNvPr id="5931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Ενίσχυση υγιούς πιστωτικής επέκτασης</a:t>
            </a:r>
          </a:p>
        </p:txBody>
      </p:sp>
      <p:sp>
        <p:nvSpPr>
          <p:cNvPr id="273" name="object 2"/>
          <p:cNvSpPr/>
          <p:nvPr/>
        </p:nvSpPr>
        <p:spPr>
          <a:xfrm>
            <a:off x="4406900" y="1571625"/>
            <a:ext cx="4378325" cy="42227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lIns="0" tIns="0" rIns="0" bIns="0"/>
          <a:lstStyle/>
          <a:p>
            <a:pPr>
              <a:defRPr/>
            </a:pPr>
            <a:endParaRPr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274" name="object 3"/>
          <p:cNvSpPr/>
          <p:nvPr/>
        </p:nvSpPr>
        <p:spPr>
          <a:xfrm>
            <a:off x="4471988" y="1608138"/>
            <a:ext cx="4221162" cy="4095750"/>
          </a:xfrm>
          <a:custGeom>
            <a:avLst/>
            <a:gdLst/>
            <a:ahLst/>
            <a:cxnLst/>
            <a:rect l="l" t="t" r="r" b="b"/>
            <a:pathLst>
              <a:path w="3447287" h="4094988">
                <a:moveTo>
                  <a:pt x="0" y="4094988"/>
                </a:moveTo>
                <a:lnTo>
                  <a:pt x="3447287" y="4094988"/>
                </a:lnTo>
                <a:lnTo>
                  <a:pt x="3447287" y="0"/>
                </a:lnTo>
                <a:lnTo>
                  <a:pt x="0" y="0"/>
                </a:lnTo>
                <a:lnTo>
                  <a:pt x="0" y="4094988"/>
                </a:lnTo>
                <a:close/>
              </a:path>
            </a:pathLst>
          </a:custGeom>
          <a:solidFill>
            <a:srgbClr val="FFFFFF"/>
          </a:solidFill>
        </p:spPr>
        <p:txBody>
          <a:bodyPr lIns="0" tIns="0" rIns="0" bIns="0"/>
          <a:lstStyle/>
          <a:p>
            <a:pPr>
              <a:defRPr/>
            </a:pPr>
            <a:endParaRPr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275" name="object 4"/>
          <p:cNvSpPr/>
          <p:nvPr/>
        </p:nvSpPr>
        <p:spPr>
          <a:xfrm>
            <a:off x="4471988" y="1608138"/>
            <a:ext cx="4221162" cy="4095750"/>
          </a:xfrm>
          <a:custGeom>
            <a:avLst/>
            <a:gdLst/>
            <a:ahLst/>
            <a:cxnLst/>
            <a:rect l="l" t="t" r="r" b="b"/>
            <a:pathLst>
              <a:path w="3447287" h="4094988">
                <a:moveTo>
                  <a:pt x="0" y="4094988"/>
                </a:moveTo>
                <a:lnTo>
                  <a:pt x="3447287" y="4094988"/>
                </a:lnTo>
                <a:lnTo>
                  <a:pt x="3447287" y="0"/>
                </a:lnTo>
                <a:lnTo>
                  <a:pt x="0" y="0"/>
                </a:lnTo>
                <a:lnTo>
                  <a:pt x="0" y="4094988"/>
                </a:lnTo>
                <a:close/>
              </a:path>
            </a:pathLst>
          </a:custGeom>
          <a:ln w="19812">
            <a:solidFill>
              <a:srgbClr val="4F2C7E"/>
            </a:solidFill>
          </a:ln>
        </p:spPr>
        <p:txBody>
          <a:bodyPr lIns="0" tIns="0" rIns="0" bIns="0"/>
          <a:lstStyle/>
          <a:p>
            <a:pPr>
              <a:defRPr/>
            </a:pPr>
            <a:endParaRPr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" name="object 5"/>
          <p:cNvSpPr/>
          <p:nvPr/>
        </p:nvSpPr>
        <p:spPr>
          <a:xfrm>
            <a:off x="4471988" y="1619250"/>
            <a:ext cx="4221162" cy="392113"/>
          </a:xfrm>
          <a:prstGeom prst="rect">
            <a:avLst/>
          </a:prstGeom>
          <a:solidFill>
            <a:srgbClr val="9DB1C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sz="1500" dirty="0"/>
          </a:p>
        </p:txBody>
      </p:sp>
      <p:sp>
        <p:nvSpPr>
          <p:cNvPr id="593181" name="object 6"/>
          <p:cNvSpPr>
            <a:spLocks/>
          </p:cNvSpPr>
          <p:nvPr/>
        </p:nvSpPr>
        <p:spPr bwMode="auto">
          <a:xfrm>
            <a:off x="4471988" y="1608138"/>
            <a:ext cx="4221162" cy="392112"/>
          </a:xfrm>
          <a:custGeom>
            <a:avLst/>
            <a:gdLst/>
            <a:ahLst/>
            <a:cxnLst>
              <a:cxn ang="0">
                <a:pos x="0" y="391667"/>
              </a:cxn>
              <a:cxn ang="0">
                <a:pos x="3447287" y="391667"/>
              </a:cxn>
              <a:cxn ang="0">
                <a:pos x="3447287" y="0"/>
              </a:cxn>
              <a:cxn ang="0">
                <a:pos x="0" y="0"/>
              </a:cxn>
              <a:cxn ang="0">
                <a:pos x="0" y="391667"/>
              </a:cxn>
            </a:cxnLst>
            <a:rect l="0" t="0" r="r" b="b"/>
            <a:pathLst>
              <a:path w="3447287" h="391667">
                <a:moveTo>
                  <a:pt x="0" y="391667"/>
                </a:moveTo>
                <a:lnTo>
                  <a:pt x="3447287" y="391667"/>
                </a:lnTo>
                <a:lnTo>
                  <a:pt x="3447287" y="0"/>
                </a:lnTo>
                <a:lnTo>
                  <a:pt x="0" y="0"/>
                </a:lnTo>
                <a:lnTo>
                  <a:pt x="0" y="391667"/>
                </a:lnTo>
                <a:close/>
              </a:path>
            </a:pathLst>
          </a:custGeom>
          <a:noFill/>
          <a:ln w="19812">
            <a:solidFill>
              <a:srgbClr val="4F2C7E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l-GR"/>
          </a:p>
        </p:txBody>
      </p:sp>
      <p:sp>
        <p:nvSpPr>
          <p:cNvPr id="278" name="object 7"/>
          <p:cNvSpPr txBox="1"/>
          <p:nvPr/>
        </p:nvSpPr>
        <p:spPr>
          <a:xfrm>
            <a:off x="4579938" y="1676400"/>
            <a:ext cx="3952875" cy="320675"/>
          </a:xfrm>
          <a:prstGeom prst="rect">
            <a:avLst/>
          </a:prstGeom>
        </p:spPr>
        <p:txBody>
          <a:bodyPr lIns="0" tIns="0" rIns="0" bIns="0"/>
          <a:lstStyle/>
          <a:p>
            <a:pPr marL="12700">
              <a:defRPr/>
            </a:pPr>
            <a:r>
              <a:rPr lang="el-GR" sz="1600" b="1" spc="-15" dirty="0">
                <a:solidFill>
                  <a:srgbClr val="FFFFFF"/>
                </a:solidFill>
                <a:latin typeface="Calibri" panose="020F0502020204030204" pitchFamily="34" charset="0"/>
                <a:cs typeface="Arial"/>
              </a:rPr>
              <a:t>Μέσα από:</a:t>
            </a:r>
            <a:endParaRPr sz="1600" dirty="0">
              <a:latin typeface="Calibri" panose="020F0502020204030204" pitchFamily="34" charset="0"/>
              <a:cs typeface="Arial"/>
            </a:endParaRPr>
          </a:p>
        </p:txBody>
      </p:sp>
      <p:sp>
        <p:nvSpPr>
          <p:cNvPr id="279" name="object 8"/>
          <p:cNvSpPr/>
          <p:nvPr/>
        </p:nvSpPr>
        <p:spPr>
          <a:xfrm>
            <a:off x="250825" y="1571625"/>
            <a:ext cx="4349750" cy="422433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lIns="0" tIns="0" rIns="0" bIns="0"/>
          <a:lstStyle/>
          <a:p>
            <a:pPr>
              <a:defRPr/>
            </a:pPr>
            <a:endParaRPr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280" name="object 9"/>
          <p:cNvSpPr/>
          <p:nvPr/>
        </p:nvSpPr>
        <p:spPr>
          <a:xfrm>
            <a:off x="287338" y="1608138"/>
            <a:ext cx="4184650" cy="4095750"/>
          </a:xfrm>
          <a:custGeom>
            <a:avLst/>
            <a:gdLst/>
            <a:ahLst/>
            <a:cxnLst/>
            <a:rect l="l" t="t" r="r" b="b"/>
            <a:pathLst>
              <a:path w="3218688" h="4096512">
                <a:moveTo>
                  <a:pt x="2886455" y="0"/>
                </a:moveTo>
                <a:lnTo>
                  <a:pt x="0" y="0"/>
                </a:lnTo>
                <a:lnTo>
                  <a:pt x="0" y="4096512"/>
                </a:lnTo>
                <a:lnTo>
                  <a:pt x="2886455" y="4096512"/>
                </a:lnTo>
                <a:lnTo>
                  <a:pt x="3218688" y="2048256"/>
                </a:lnTo>
                <a:lnTo>
                  <a:pt x="28864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lIns="0" tIns="0" rIns="0" bIns="0"/>
          <a:lstStyle/>
          <a:p>
            <a:pPr>
              <a:defRPr/>
            </a:pPr>
            <a:endParaRPr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281" name="object 10"/>
          <p:cNvSpPr/>
          <p:nvPr/>
        </p:nvSpPr>
        <p:spPr>
          <a:xfrm>
            <a:off x="287338" y="1608138"/>
            <a:ext cx="4184650" cy="4095750"/>
          </a:xfrm>
          <a:custGeom>
            <a:avLst/>
            <a:gdLst/>
            <a:ahLst/>
            <a:cxnLst/>
            <a:rect l="l" t="t" r="r" b="b"/>
            <a:pathLst>
              <a:path w="3218688" h="4096512">
                <a:moveTo>
                  <a:pt x="0" y="0"/>
                </a:moveTo>
                <a:lnTo>
                  <a:pt x="2886455" y="0"/>
                </a:lnTo>
                <a:lnTo>
                  <a:pt x="3218688" y="2048256"/>
                </a:lnTo>
                <a:lnTo>
                  <a:pt x="2886455" y="4096512"/>
                </a:lnTo>
                <a:lnTo>
                  <a:pt x="0" y="4096512"/>
                </a:lnTo>
                <a:lnTo>
                  <a:pt x="0" y="0"/>
                </a:lnTo>
                <a:close/>
              </a:path>
            </a:pathLst>
          </a:custGeom>
          <a:ln w="19811">
            <a:solidFill>
              <a:srgbClr val="E8E2DA"/>
            </a:solidFill>
          </a:ln>
        </p:spPr>
        <p:txBody>
          <a:bodyPr lIns="0" tIns="0" rIns="0" bIns="0"/>
          <a:lstStyle/>
          <a:p>
            <a:pPr>
              <a:defRPr/>
            </a:pPr>
            <a:endParaRPr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282" name="object 16"/>
          <p:cNvSpPr txBox="1"/>
          <p:nvPr/>
        </p:nvSpPr>
        <p:spPr>
          <a:xfrm>
            <a:off x="4548188" y="2108200"/>
            <a:ext cx="4070350" cy="2938463"/>
          </a:xfrm>
          <a:prstGeom prst="rect">
            <a:avLst/>
          </a:prstGeom>
        </p:spPr>
        <p:txBody>
          <a:bodyPr lIns="0" tIns="0" rIns="0" bIns="0"/>
          <a:lstStyle/>
          <a:p>
            <a:pPr marL="247650" indent="-19208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4F2C7E"/>
              </a:buClr>
              <a:buSzPct val="125000"/>
              <a:buFont typeface="Arial" charset="0"/>
              <a:buChar char="▪"/>
              <a:tabLst>
                <a:tab pos="247650" algn="l"/>
              </a:tabLst>
            </a:pPr>
            <a:r>
              <a:rPr lang="el-GR" sz="1600" b="1">
                <a:latin typeface="Calibri" pitchFamily="34" charset="0"/>
              </a:rPr>
              <a:t>Σχεδιασμό και υλοποίηση </a:t>
            </a:r>
            <a:r>
              <a:rPr lang="el-GR" sz="1600">
                <a:latin typeface="Calibri" pitchFamily="34" charset="0"/>
              </a:rPr>
              <a:t>χρηματοδοτικών προγραμμάτων μείωσης ή και κατανομής  (“risk sharing”) του πιστωτικού κινδύνου</a:t>
            </a:r>
          </a:p>
          <a:p>
            <a:pPr marL="247650" indent="-19208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4F2C7E"/>
              </a:buClr>
              <a:buSzPct val="125000"/>
              <a:buFont typeface="Arial" charset="0"/>
              <a:buChar char="▪"/>
              <a:tabLst>
                <a:tab pos="247650" algn="l"/>
              </a:tabLst>
            </a:pPr>
            <a:r>
              <a:rPr lang="el-GR" sz="1600">
                <a:latin typeface="Calibri" pitchFamily="34" charset="0"/>
              </a:rPr>
              <a:t>Ενίσχυση της χρηματοδότησης των </a:t>
            </a:r>
            <a:r>
              <a:rPr lang="el-GR" sz="1600" b="1">
                <a:latin typeface="Calibri" pitchFamily="34" charset="0"/>
              </a:rPr>
              <a:t>παραγωγικών τομέων </a:t>
            </a:r>
            <a:r>
              <a:rPr lang="el-GR" sz="1600">
                <a:latin typeface="Calibri" pitchFamily="34" charset="0"/>
              </a:rPr>
              <a:t>της οικονομίας και κυρίως των ΜΜΕ</a:t>
            </a:r>
          </a:p>
          <a:p>
            <a:pPr marL="247650" indent="-19208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4F2C7E"/>
              </a:buClr>
              <a:buSzPct val="125000"/>
              <a:buFont typeface="Arial" charset="0"/>
              <a:buChar char="▪"/>
              <a:tabLst>
                <a:tab pos="247650" algn="l"/>
              </a:tabLst>
            </a:pPr>
            <a:r>
              <a:rPr lang="el-GR" sz="1600" b="1">
                <a:latin typeface="Calibri" pitchFamily="34" charset="0"/>
              </a:rPr>
              <a:t>Συνεργασία</a:t>
            </a:r>
            <a:r>
              <a:rPr lang="el-GR" sz="1600">
                <a:latin typeface="Calibri" pitchFamily="34" charset="0"/>
              </a:rPr>
              <a:t> με ευρωπαϊκούς θεσμούς</a:t>
            </a:r>
          </a:p>
          <a:p>
            <a:pPr marL="247650" indent="-19208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4F2C7E"/>
              </a:buClr>
              <a:buSzPct val="125000"/>
              <a:buFont typeface="Arial" charset="0"/>
              <a:buChar char="▪"/>
              <a:tabLst>
                <a:tab pos="247650" algn="l"/>
              </a:tabLst>
            </a:pPr>
            <a:endParaRPr lang="en-US" sz="1600">
              <a:latin typeface="Calibri" pitchFamily="34" charset="0"/>
            </a:endParaRPr>
          </a:p>
        </p:txBody>
      </p:sp>
      <p:sp>
        <p:nvSpPr>
          <p:cNvPr id="283" name="object 17"/>
          <p:cNvSpPr/>
          <p:nvPr/>
        </p:nvSpPr>
        <p:spPr>
          <a:xfrm>
            <a:off x="1711325" y="5238750"/>
            <a:ext cx="5287963" cy="9906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lIns="0" tIns="0" rIns="0" bIns="0"/>
          <a:lstStyle/>
          <a:p>
            <a:pPr>
              <a:defRPr/>
            </a:pPr>
            <a:endParaRPr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284" name="object 18"/>
          <p:cNvSpPr/>
          <p:nvPr/>
        </p:nvSpPr>
        <p:spPr>
          <a:xfrm>
            <a:off x="1655763" y="5224463"/>
            <a:ext cx="5400675" cy="102076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lIns="0" tIns="0" rIns="0" bIns="0"/>
          <a:lstStyle/>
          <a:p>
            <a:pPr>
              <a:defRPr/>
            </a:pPr>
            <a:endParaRPr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285" name="object 19"/>
          <p:cNvSpPr/>
          <p:nvPr/>
        </p:nvSpPr>
        <p:spPr>
          <a:xfrm>
            <a:off x="1789113" y="5292725"/>
            <a:ext cx="5130800" cy="88423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lIns="0" tIns="0" rIns="0" bIns="0"/>
          <a:lstStyle/>
          <a:p>
            <a:pPr>
              <a:defRPr/>
            </a:pPr>
            <a:endParaRPr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" name="object 20"/>
          <p:cNvSpPr txBox="1"/>
          <p:nvPr/>
        </p:nvSpPr>
        <p:spPr>
          <a:xfrm>
            <a:off x="1933575" y="5364163"/>
            <a:ext cx="4838700" cy="741362"/>
          </a:xfrm>
          <a:prstGeom prst="rect">
            <a:avLst/>
          </a:prstGeom>
        </p:spPr>
        <p:txBody>
          <a:bodyPr lIns="0" tIns="0" rIns="0" bIns="0" anchor="ctr"/>
          <a:lstStyle/>
          <a:p>
            <a:pPr marL="12700" algn="ctr"/>
            <a:r>
              <a:rPr lang="el-GR" sz="1600" b="1">
                <a:solidFill>
                  <a:srgbClr val="FFFFFF"/>
                </a:solidFill>
                <a:latin typeface="Calibri" pitchFamily="34" charset="0"/>
              </a:rPr>
              <a:t>Οι τράπεζες καλούνται να αναδιαμορφώσουν όρους και διαδικασίες στο μεταμνημονιακό περιβάλλον</a:t>
            </a:r>
            <a:endParaRPr lang="en-US" sz="1600" b="1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87" name="object 12"/>
          <p:cNvSpPr/>
          <p:nvPr/>
        </p:nvSpPr>
        <p:spPr>
          <a:xfrm>
            <a:off x="288925" y="1604963"/>
            <a:ext cx="3835400" cy="392112"/>
          </a:xfrm>
          <a:custGeom>
            <a:avLst/>
            <a:gdLst/>
            <a:ahLst/>
            <a:cxnLst/>
            <a:rect l="l" t="t" r="r" b="b"/>
            <a:pathLst>
              <a:path w="2950464" h="391667">
                <a:moveTo>
                  <a:pt x="2897886" y="0"/>
                </a:moveTo>
                <a:lnTo>
                  <a:pt x="0" y="0"/>
                </a:lnTo>
                <a:lnTo>
                  <a:pt x="0" y="391667"/>
                </a:lnTo>
                <a:lnTo>
                  <a:pt x="2950464" y="388492"/>
                </a:lnTo>
                <a:lnTo>
                  <a:pt x="2897886" y="0"/>
                </a:lnTo>
                <a:close/>
              </a:path>
            </a:pathLst>
          </a:custGeom>
          <a:solidFill>
            <a:srgbClr val="DFE5E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sz="1500"/>
          </a:p>
        </p:txBody>
      </p:sp>
      <p:sp>
        <p:nvSpPr>
          <p:cNvPr id="21" name="object 16"/>
          <p:cNvSpPr txBox="1"/>
          <p:nvPr/>
        </p:nvSpPr>
        <p:spPr>
          <a:xfrm>
            <a:off x="288925" y="2108200"/>
            <a:ext cx="3908425" cy="2938463"/>
          </a:xfrm>
          <a:prstGeom prst="rect">
            <a:avLst/>
          </a:prstGeom>
        </p:spPr>
        <p:txBody>
          <a:bodyPr lIns="0" tIns="0" rIns="0" bIns="0"/>
          <a:lstStyle/>
          <a:p>
            <a:pPr marL="247650" indent="-19208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4F2C7E"/>
              </a:buClr>
              <a:buSzPct val="125000"/>
              <a:buFont typeface="Arial" charset="0"/>
              <a:buChar char="▪"/>
              <a:tabLst>
                <a:tab pos="247650" algn="l"/>
              </a:tabLst>
            </a:pPr>
            <a:r>
              <a:rPr lang="el-GR" sz="1600" b="1">
                <a:latin typeface="Calibri" pitchFamily="34" charset="0"/>
              </a:rPr>
              <a:t>Άμεση επανεκκίνηση </a:t>
            </a:r>
            <a:r>
              <a:rPr lang="el-GR" sz="1600">
                <a:latin typeface="Calibri" pitchFamily="34" charset="0"/>
              </a:rPr>
              <a:t>των διαδικασιών παροχής νέων πιστώσεων σε υγιείς και φερέγγυες επιχειρήσεις και νοικοκυριά </a:t>
            </a:r>
          </a:p>
          <a:p>
            <a:pPr marL="247650" indent="-19208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4F2C7E"/>
              </a:buClr>
              <a:buSzPct val="125000"/>
              <a:buFont typeface="Arial" charset="0"/>
              <a:buChar char="▪"/>
              <a:tabLst>
                <a:tab pos="247650" algn="l"/>
              </a:tabLst>
            </a:pPr>
            <a:r>
              <a:rPr lang="el-GR" sz="1600" b="1">
                <a:latin typeface="Calibri" pitchFamily="34" charset="0"/>
              </a:rPr>
              <a:t>Αντιστροφή </a:t>
            </a:r>
            <a:r>
              <a:rPr lang="el-GR" sz="1600">
                <a:latin typeface="Calibri" pitchFamily="34" charset="0"/>
              </a:rPr>
              <a:t>πιστωτικής συρρίκνωσης</a:t>
            </a:r>
          </a:p>
          <a:p>
            <a:pPr marL="247650" indent="-192088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4F2C7E"/>
              </a:buClr>
              <a:buSzPct val="125000"/>
              <a:buFont typeface="Arial" charset="0"/>
              <a:buChar char="▪"/>
              <a:tabLst>
                <a:tab pos="247650" algn="l"/>
              </a:tabLst>
            </a:pPr>
            <a:r>
              <a:rPr lang="el-GR" sz="1600" b="1">
                <a:latin typeface="Calibri" pitchFamily="34" charset="0"/>
              </a:rPr>
              <a:t>Χρηματοδοτική στήριξη </a:t>
            </a:r>
            <a:r>
              <a:rPr lang="el-GR" sz="1600">
                <a:latin typeface="Calibri" pitchFamily="34" charset="0"/>
              </a:rPr>
              <a:t>νέων, καινοτόμων και εξωστρεφών επιχειρηματικών σχεδίων και πρωτοβουλιών</a:t>
            </a:r>
            <a:endParaRPr lang="en-US" sz="1600" b="1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22" name="object 7"/>
          <p:cNvSpPr txBox="1"/>
          <p:nvPr/>
        </p:nvSpPr>
        <p:spPr>
          <a:xfrm>
            <a:off x="288925" y="1676400"/>
            <a:ext cx="3952875" cy="320675"/>
          </a:xfrm>
          <a:prstGeom prst="rect">
            <a:avLst/>
          </a:prstGeom>
        </p:spPr>
        <p:txBody>
          <a:bodyPr lIns="0" tIns="0" rIns="0" bIns="0"/>
          <a:lstStyle/>
          <a:p>
            <a:pPr marL="12700">
              <a:defRPr/>
            </a:pPr>
            <a:r>
              <a:rPr lang="el-GR" sz="1600" b="1" spc="-15" dirty="0">
                <a:latin typeface="Calibri" panose="020F0502020204030204" pitchFamily="34" charset="0"/>
                <a:cs typeface="Arial"/>
              </a:rPr>
              <a:t>Ανάγκη υγιούς πιστωτικής επέκτασης</a:t>
            </a:r>
            <a:endParaRPr sz="1600" dirty="0">
              <a:latin typeface="Calibri" panose="020F0502020204030204" pitchFamily="34" charset="0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6879" name="Object 15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76879" name="think-cell Slide" r:id="rId5" imgW="360" imgH="360" progId="">
              <p:embed/>
            </p:oleObj>
          </a:graphicData>
        </a:graphic>
      </p:graphicFrame>
      <p:sp>
        <p:nvSpPr>
          <p:cNvPr id="3" name="Ορθογώνιο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69888" cy="184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Garamond"/>
              <a:ea typeface="+mj-ea"/>
              <a:cs typeface="+mj-cs"/>
              <a:sym typeface="Garamond"/>
            </a:endParaRPr>
          </a:p>
        </p:txBody>
      </p: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433388" y="1808163"/>
            <a:ext cx="8243887" cy="4105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/>
          <a:lstStyle/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Προκλήσεις </a:t>
            </a: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αναπτυξιακής στρατηγικής και πιστωτική επέκταση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latin typeface="Calibri" panose="020F0502020204030204" pitchFamily="34" charset="0"/>
                <a:cs typeface="Arial" pitchFamily="34" charset="0"/>
              </a:rPr>
              <a:t>Παράμετροι χρηματοδοτικών εργαλείων και κύρια μεγέθη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Ανάλυση ανά κλάδο / τομέα χρηματοδοτικών εργαλείων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Συμπεράσματα</a:t>
            </a:r>
            <a:endParaRPr lang="el-GR" altLang="en-US" sz="1600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768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Περιεχόμενα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6997" name="Object 69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36997" name="think-cell Slide" r:id="rId5" imgW="360" imgH="360" progId="">
              <p:embed/>
            </p:oleObj>
          </a:graphicData>
        </a:graphic>
      </p:graphicFrame>
      <p:sp>
        <p:nvSpPr>
          <p:cNvPr id="23" name="22 - Ορθογώνιο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90525" cy="184150"/>
          </a:xfrm>
          <a:prstGeom prst="rect">
            <a:avLst/>
          </a:prstGeom>
          <a:solidFill>
            <a:scrgbClr r="0" g="0" b="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Calibri"/>
              <a:ea typeface="+mj-ea"/>
              <a:cs typeface="+mj-cs"/>
              <a:sym typeface="Calibri"/>
            </a:endParaRPr>
          </a:p>
        </p:txBody>
      </p:sp>
      <p:sp>
        <p:nvSpPr>
          <p:cNvPr id="6369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Βασικές παράμετροι χρηματοδοτικών εργαλείων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gray">
          <a:xfrm>
            <a:off x="2087563" y="1592263"/>
            <a:ext cx="6705600" cy="140493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54000" bIns="54000" anchor="ctr"/>
          <a:lstStyle/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Εξατομικευμένος χαρακτήρας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: επιχειρηματικότητα, αγροτικός τομέας, εξωστρέφεια, υποδομές / ενέργεια / περιβάλλον / τοπική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ανάπτυξη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, νέες τεχνολογίες / καινοτομία / δημιουργικότητα, τουρισμός, ανθρώπινο κεφάλαιο </a:t>
            </a:r>
          </a:p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Διαφοροποιημένη χρηματοδότηση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 μέσω δανείων, εγγυήσεων, </a:t>
            </a:r>
            <a:r>
              <a:rPr lang="el-GR" sz="1500" kern="0" dirty="0" err="1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μικρο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-πιστώσεων, ιδίων κεφαλαίων και επιδοτήσεων </a:t>
            </a:r>
            <a:endParaRPr lang="en-US" sz="1500" kern="0" dirty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gray">
          <a:xfrm>
            <a:off x="2087563" y="3213100"/>
            <a:ext cx="6705600" cy="14033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54000" bIns="54000" anchor="ctr"/>
          <a:lstStyle/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Ενισχυμένη </a:t>
            </a: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δημόσια συμμετοχή</a:t>
            </a:r>
          </a:p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Ισχυρή παρουσία </a:t>
            </a: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διεθνών οργανισμών</a:t>
            </a:r>
          </a:p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Δυνατότητα </a:t>
            </a: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αυξημένης μόχλευσης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και κινητοποίησης ιδιωτικών κεφαλαίων   </a:t>
            </a:r>
          </a:p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Προνομιακοί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 όροι χρηματοδότησης 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gray">
          <a:xfrm>
            <a:off x="2087563" y="4833938"/>
            <a:ext cx="6705600" cy="14033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54000" bIns="54000" anchor="ctr"/>
          <a:lstStyle/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Άμεση διάθεση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/ χορήγηση στην αγορά (έως το </a:t>
            </a:r>
            <a:r>
              <a:rPr lang="en-US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Q1 2019) </a:t>
            </a:r>
            <a:endParaRPr lang="el-GR" sz="1500" kern="0" dirty="0">
              <a:solidFill>
                <a:prstClr val="black"/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Συνολικά υπάρχει στόχευση να διατεθούν στην αγορά </a:t>
            </a: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€ ~7,5 με € </a:t>
            </a: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8,0 δισ.</a:t>
            </a:r>
            <a:r>
              <a:rPr lang="en-US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την επόμενη τριετία μέσω των χρηματοδοτικών εργαλείων, που εκτιμάται πως θα προκαλέσουν </a:t>
            </a: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πάνω από € 22 δισ. παραγωγικές επενδύσεις</a:t>
            </a:r>
          </a:p>
          <a:p>
            <a:pPr marL="174625" indent="-174625" eaLnBrk="0" fontAlgn="auto" hangingPunct="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/>
            </a:pP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Δυνατότητα ενίσχυσης ενός </a:t>
            </a: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σημαντικού αριθμού τελικών ωφελουμένων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επιχειρήσεων που βρίσκονται σε </a:t>
            </a: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διαφορετικά στάδια </a:t>
            </a:r>
            <a:r>
              <a:rPr lang="el-GR" sz="1500" kern="0" dirty="0">
                <a:solidFill>
                  <a:prstClr val="black"/>
                </a:solidFill>
                <a:latin typeface="Calibri" panose="020F0502020204030204" pitchFamily="34" charset="0"/>
                <a:cs typeface="Arial" pitchFamily="34" charset="0"/>
              </a:rPr>
              <a:t>ανάπτυξης </a:t>
            </a:r>
          </a:p>
        </p:txBody>
      </p:sp>
      <p:sp>
        <p:nvSpPr>
          <p:cNvPr id="16" name="28 - Ορθογώνιο"/>
          <p:cNvSpPr/>
          <p:nvPr/>
        </p:nvSpPr>
        <p:spPr bwMode="auto">
          <a:xfrm>
            <a:off x="304800" y="1592263"/>
            <a:ext cx="1593850" cy="1404937"/>
          </a:xfrm>
          <a:prstGeom prst="rect">
            <a:avLst/>
          </a:prstGeom>
          <a:solidFill>
            <a:srgbClr val="DFE5EF"/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lvl="1" algn="ctr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+mn-cs"/>
              </a:rPr>
              <a:t>Στόχευση</a:t>
            </a:r>
            <a:endParaRPr lang="en-US" sz="1500" b="1" kern="0" dirty="0">
              <a:solidFill>
                <a:prstClr val="black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17" name="28 - Ορθογώνιο"/>
          <p:cNvSpPr/>
          <p:nvPr/>
        </p:nvSpPr>
        <p:spPr bwMode="auto">
          <a:xfrm>
            <a:off x="304800" y="3213100"/>
            <a:ext cx="1593850" cy="1403350"/>
          </a:xfrm>
          <a:prstGeom prst="rect">
            <a:avLst/>
          </a:prstGeom>
          <a:solidFill>
            <a:srgbClr val="9DB1CF"/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lvl="1" algn="ctr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500" b="1" kern="0" dirty="0">
                <a:solidFill>
                  <a:prstClr val="black"/>
                </a:solidFill>
                <a:latin typeface="Calibri" panose="020F0502020204030204" pitchFamily="34" charset="0"/>
                <a:cs typeface="+mn-cs"/>
              </a:rPr>
              <a:t>Πλεονεκτήματα</a:t>
            </a:r>
            <a:endParaRPr lang="el-GR" sz="1500" b="1" kern="0" dirty="0">
              <a:solidFill>
                <a:prstClr val="black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18" name="28 - Ορθογώνιο"/>
          <p:cNvSpPr/>
          <p:nvPr/>
        </p:nvSpPr>
        <p:spPr bwMode="auto">
          <a:xfrm>
            <a:off x="304800" y="4833938"/>
            <a:ext cx="1593850" cy="1403350"/>
          </a:xfrm>
          <a:prstGeom prst="rect">
            <a:avLst/>
          </a:prstGeom>
          <a:solidFill>
            <a:srgbClr val="364D6E"/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lvl="1" algn="ctr"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500" b="1" kern="0" dirty="0">
                <a:solidFill>
                  <a:prstClr val="white"/>
                </a:solidFill>
                <a:latin typeface="Calibri" panose="020F0502020204030204" pitchFamily="34" charset="0"/>
                <a:cs typeface="+mn-cs"/>
              </a:rPr>
              <a:t>Αποτελέσματα</a:t>
            </a:r>
            <a:endParaRPr lang="en-US" sz="1500" b="1" kern="0" dirty="0">
              <a:solidFill>
                <a:prstClr val="white"/>
              </a:solidFill>
              <a:latin typeface="Calibri" panose="020F0502020204030204" pitchFamily="34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5975" name="Object 7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35975" name="think-cell Slide" r:id="rId34" imgW="360" imgH="360" progId="">
              <p:embed/>
            </p:oleObj>
          </a:graphicData>
        </a:graphic>
      </p:graphicFrame>
      <p:sp>
        <p:nvSpPr>
          <p:cNvPr id="23" name="22 - Ορθογώνιο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90525" cy="184150"/>
          </a:xfrm>
          <a:prstGeom prst="rect">
            <a:avLst/>
          </a:prstGeom>
          <a:solidFill>
            <a:scrgbClr r="0" g="0" b="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1150" dirty="0">
              <a:solidFill>
                <a:srgbClr val="000099"/>
              </a:solidFill>
              <a:latin typeface="Calibri" panose="020F0502020204030204" pitchFamily="34" charset="0"/>
              <a:cs typeface="+mn-cs"/>
              <a:sym typeface="Calibri" panose="020F0502020204030204" pitchFamily="34" charset="0"/>
            </a:endParaRPr>
          </a:p>
        </p:txBody>
      </p:sp>
      <p:sp>
        <p:nvSpPr>
          <p:cNvPr id="6359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Σύνολο πόρων χρηματοδοτικών εργαλείων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gray">
          <a:xfrm>
            <a:off x="319088" y="2595563"/>
            <a:ext cx="3927475" cy="293687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rgbClr val="000000"/>
            </a:outerShdw>
          </a:effectLst>
        </p:spPr>
        <p:txBody>
          <a:bodyPr tIns="54000" bIns="54000" anchor="b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2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Μέγεθος ανά τομέα και κλάδο</a:t>
            </a:r>
            <a:endParaRPr lang="en-GB" sz="1200" b="1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gray">
          <a:xfrm>
            <a:off x="4759325" y="2595563"/>
            <a:ext cx="3927475" cy="293687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rgbClr val="000000"/>
            </a:outerShdw>
          </a:effectLst>
        </p:spPr>
        <p:txBody>
          <a:bodyPr tIns="54000" bIns="54000" anchor="b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2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itchFamily="34" charset="0"/>
              </a:rPr>
              <a:t>Πηγή προέλευσης και τρόπος διάθεσης</a:t>
            </a:r>
            <a:endParaRPr lang="en-GB" sz="1200" b="1" kern="0" dirty="0">
              <a:solidFill>
                <a:srgbClr val="000000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10" name="Table 291"/>
          <p:cNvGraphicFramePr>
            <a:graphicFrameLocks noGrp="1"/>
          </p:cNvGraphicFramePr>
          <p:nvPr/>
        </p:nvGraphicFramePr>
        <p:xfrm>
          <a:off x="338579" y="2986311"/>
          <a:ext cx="3889801" cy="3250803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576993">
                  <a:extLst>
                    <a:ext uri="{9D8B030D-6E8A-4147-A177-3AD203B41FA5}"/>
                  </a:extLst>
                </a:gridCol>
                <a:gridCol w="1312808">
                  <a:extLst>
                    <a:ext uri="{9D8B030D-6E8A-4147-A177-3AD203B41FA5}"/>
                  </a:extLst>
                </a:gridCol>
              </a:tblGrid>
              <a:tr h="405552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Τομείς / κλάδοι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Σύνολο πόρων </a:t>
                      </a:r>
                      <a:endParaRPr lang="en-US" sz="1200" b="1" i="0" u="none" strike="noStrike" kern="1200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l-GR" sz="1200" b="1" i="0" u="none" strike="noStrike" kern="12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(σε εκ. €)</a:t>
                      </a:r>
                      <a:endParaRPr lang="el-GR" sz="1200" b="1" i="0" u="none" strike="noStrike" kern="12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6AD">
                        <a:alpha val="70000"/>
                      </a:srgbClr>
                    </a:solidFill>
                  </a:tcPr>
                </a:tc>
                <a:extLst>
                  <a:ext uri="{0D108BD9-81ED-4DB2-BD59-A6C34878D82A}"/>
                </a:extLst>
              </a:tr>
              <a:tr h="333834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Επιχειρηματικότητα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4.322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/>
                </a:extLst>
              </a:tr>
              <a:tr h="333834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Αγροτικός τομέας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33834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Εξωστρέφεια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530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4462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Υποδομές, ενέργεια, περιβάλλον και τοπική ανάπτυξη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1.114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96032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Νέες </a:t>
                      </a:r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τεχνολογίες, καινοτομία και δημιουργικότητα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</a:t>
                      </a: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33834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Τουρισμός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510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33834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Ανθρώπινο κεφάλαιο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816</a:t>
                      </a:r>
                      <a:endParaRPr lang="el-G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33834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Σύνολο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D7FF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7.813</a:t>
                      </a:r>
                      <a:endParaRPr lang="el-G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36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7"/>
          <p:cNvSpPr>
            <a:spLocks noChangeArrowheads="1"/>
          </p:cNvSpPr>
          <p:nvPr/>
        </p:nvSpPr>
        <p:spPr bwMode="gray">
          <a:xfrm>
            <a:off x="319088" y="1592263"/>
            <a:ext cx="8453437" cy="954087"/>
          </a:xfrm>
          <a:prstGeom prst="rect">
            <a:avLst/>
          </a:prstGeom>
          <a:solidFill>
            <a:schemeClr val="bg1">
              <a:alpha val="40000"/>
            </a:schemeClr>
          </a:solidFill>
          <a:ln w="25400" cap="flat" cmpd="sng" algn="ctr">
            <a:noFill/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0934" tIns="107424" rIns="90934" bIns="45464" anchor="ctr"/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7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διαφορετικοί τομείς / κλάδοι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Πηγές πόρων: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69% δημόσια συμμετοχή (εθνική και κοινοτική), 16% ιδιωτική συμμετοχή, 11% τράπεζες, 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4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% λοιποί μηχανισμοί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lang="el-GR" sz="1300" b="1" dirty="0">
                <a:latin typeface="Calibri" panose="020F0502020204030204" pitchFamily="34" charset="0"/>
                <a:cs typeface="Arial" pitchFamily="34" charset="0"/>
              </a:rPr>
              <a:t>Τρόπος διάθεσης: </a:t>
            </a:r>
            <a:r>
              <a:rPr lang="en-US" sz="1300" dirty="0">
                <a:latin typeface="Calibri" panose="020F0502020204030204" pitchFamily="34" charset="0"/>
                <a:cs typeface="Arial" pitchFamily="34" charset="0"/>
              </a:rPr>
              <a:t>3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1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% δάνεια, 4% εγγυήσεις, 34% ΙΚ, 2% </a:t>
            </a:r>
            <a:r>
              <a:rPr lang="el-GR" sz="1300" dirty="0" err="1">
                <a:latin typeface="Calibri" panose="020F0502020204030204" pitchFamily="34" charset="0"/>
                <a:cs typeface="Arial" pitchFamily="34" charset="0"/>
              </a:rPr>
              <a:t>μικροπιστώσεις</a:t>
            </a:r>
            <a:r>
              <a:rPr lang="el-GR" sz="1300" dirty="0">
                <a:latin typeface="Calibri" panose="020F0502020204030204" pitchFamily="34" charset="0"/>
                <a:cs typeface="Arial" pitchFamily="34" charset="0"/>
              </a:rPr>
              <a:t> και 30% επιδοτήσεις</a:t>
            </a:r>
            <a:endParaRPr lang="el-GR" sz="1300" dirty="0"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635982" name="Chart 3"/>
          <p:cNvGraphicFramePr>
            <a:graphicFrameLocks/>
          </p:cNvGraphicFramePr>
          <p:nvPr>
            <p:custDataLst>
              <p:tags r:id="rId4"/>
            </p:custDataLst>
          </p:nvPr>
        </p:nvGraphicFramePr>
        <p:xfrm>
          <a:off x="4551363" y="3154363"/>
          <a:ext cx="2141537" cy="1976437"/>
        </p:xfrm>
        <a:graphic>
          <a:graphicData uri="http://schemas.openxmlformats.org/presentationml/2006/ole">
            <p:oleObj spid="_x0000_s635982" r:id="rId35" imgW="2139881" imgH="1981372" progId="Excel.Chart.8">
              <p:embed/>
            </p:oleObj>
          </a:graphicData>
        </a:graphic>
      </p:graphicFrame>
      <p:cxnSp>
        <p:nvCxnSpPr>
          <p:cNvPr id="635983" name="Ευθεία γραμμή σύνδεσης 103"/>
          <p:cNvCxnSpPr>
            <a:cxnSpLocks noChangeShapeType="1"/>
          </p:cNvCxnSpPr>
          <p:nvPr>
            <p:custDataLst>
              <p:tags r:id="rId5"/>
            </p:custDataLst>
          </p:nvPr>
        </p:nvCxnSpPr>
        <p:spPr bwMode="auto">
          <a:xfrm flipH="1" flipV="1">
            <a:off x="6143625" y="3387725"/>
            <a:ext cx="93663" cy="14288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6" name="Rectangle 2"/>
          <p:cNvSpPr>
            <a:spLocks noGrp="1" noChangeArrowheads="1"/>
          </p:cNvSpPr>
          <p:nvPr>
            <p:custDataLst>
              <p:tags r:id="rId6"/>
            </p:custDataLst>
          </p:nvPr>
        </p:nvSpPr>
        <p:spPr bwMode="auto">
          <a:xfrm>
            <a:off x="4959350" y="2935288"/>
            <a:ext cx="338138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 smtClean="0">
                <a:latin typeface="Calibri"/>
                <a:sym typeface="Calibri"/>
              </a:rPr>
              <a:t>δισ. €</a:t>
            </a:r>
          </a:p>
        </p:txBody>
      </p:sp>
      <p:sp>
        <p:nvSpPr>
          <p:cNvPr id="21" name="Rectangle 2"/>
          <p:cNvSpPr>
            <a:spLocks noGrp="1" noChangeArrowheads="1"/>
          </p:cNvSpPr>
          <p:nvPr>
            <p:custDataLst>
              <p:tags r:id="rId7"/>
            </p:custDataLst>
          </p:nvPr>
        </p:nvSpPr>
        <p:spPr bwMode="gray">
          <a:xfrm>
            <a:off x="5678488" y="3152775"/>
            <a:ext cx="303212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20638" tIns="0" rIns="20638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2094D6B6-3B4A-4059-BEED-AC487D5AF164}" type="datetime'''''7'''''''''''',''''8''''''''''1'">
              <a:rPr lang="el-GR" altLang="en-US" sz="1150" b="1" smtClean="0">
                <a:latin typeface="Calibri" panose="020F0502020204030204" pitchFamily="34" charset="0"/>
                <a:sym typeface="Calibri" panose="020F0502020204030204" pitchFamily="34" charset="0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7,81</a:t>
            </a:fld>
            <a:endParaRPr lang="el-GR" altLang="en-US" sz="1150" b="1" dirty="0" smtClean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5" name="Rectangle 2"/>
          <p:cNvSpPr>
            <a:spLocks noGrp="1" noChangeArrowheads="1"/>
          </p:cNvSpPr>
          <p:nvPr>
            <p:custDataLst>
              <p:tags r:id="rId8"/>
            </p:custDataLst>
          </p:nvPr>
        </p:nvSpPr>
        <p:spPr bwMode="auto">
          <a:xfrm>
            <a:off x="5260975" y="5019675"/>
            <a:ext cx="11366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0584E7C5-0D4C-4C67-A8D5-5651691FF40C}" type="datetime'''''Π''''ηγέ''ς'''' π''ρ''''''''οέλ''ε''''''''υσ''''η''''ς'''">
              <a:rPr lang="el-GR" altLang="en-US" sz="1150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Πηγές προέλευσης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graphicFrame>
        <p:nvGraphicFramePr>
          <p:cNvPr id="635987" name="Chart 3"/>
          <p:cNvGraphicFramePr>
            <a:graphicFrameLocks/>
          </p:cNvGraphicFramePr>
          <p:nvPr>
            <p:custDataLst>
              <p:tags r:id="rId9"/>
            </p:custDataLst>
          </p:nvPr>
        </p:nvGraphicFramePr>
        <p:xfrm>
          <a:off x="6896100" y="3154363"/>
          <a:ext cx="2141538" cy="1976437"/>
        </p:xfrm>
        <a:graphic>
          <a:graphicData uri="http://schemas.openxmlformats.org/presentationml/2006/ole">
            <p:oleObj spid="_x0000_s635987" r:id="rId36" imgW="2145978" imgH="1981372" progId="Excel.Chart.8">
              <p:embed/>
            </p:oleObj>
          </a:graphicData>
        </a:graphic>
      </p:graphicFrame>
      <p:cxnSp>
        <p:nvCxnSpPr>
          <p:cNvPr id="635988" name="Ευθεία γραμμή σύνδεσης 40986"/>
          <p:cNvCxnSpPr>
            <a:cxnSpLocks noChangeShapeType="1"/>
          </p:cNvCxnSpPr>
          <p:nvPr>
            <p:custDataLst>
              <p:tags r:id="rId10"/>
            </p:custDataLst>
          </p:nvPr>
        </p:nvCxnSpPr>
        <p:spPr bwMode="auto">
          <a:xfrm flipV="1">
            <a:off x="7350125" y="3365500"/>
            <a:ext cx="93663" cy="36513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35989" name="Ευθεία γραμμή σύνδεσης 40987"/>
          <p:cNvCxnSpPr>
            <a:cxnSpLocks noChangeShapeType="1"/>
          </p:cNvCxnSpPr>
          <p:nvPr>
            <p:custDataLst>
              <p:tags r:id="rId11"/>
            </p:custDataLst>
          </p:nvPr>
        </p:nvCxnSpPr>
        <p:spPr bwMode="auto">
          <a:xfrm flipV="1">
            <a:off x="7350125" y="3409950"/>
            <a:ext cx="93663" cy="166688"/>
          </a:xfrm>
          <a:prstGeom prst="line">
            <a:avLst/>
          </a:prstGeom>
          <a:noFill/>
          <a:ln w="63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0" name="Rectangle 2"/>
          <p:cNvSpPr>
            <a:spLocks noGrp="1" noChangeArrowheads="1"/>
          </p:cNvSpPr>
          <p:nvPr>
            <p:custDataLst>
              <p:tags r:id="rId12"/>
            </p:custDataLst>
          </p:nvPr>
        </p:nvSpPr>
        <p:spPr bwMode="auto">
          <a:xfrm>
            <a:off x="8291513" y="2935288"/>
            <a:ext cx="338137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 smtClean="0">
                <a:latin typeface="Calibri"/>
                <a:sym typeface="Calibri"/>
              </a:rPr>
              <a:t>δισ. €</a:t>
            </a:r>
          </a:p>
        </p:txBody>
      </p:sp>
      <p:sp>
        <p:nvSpPr>
          <p:cNvPr id="48" name="Rectangle 2"/>
          <p:cNvSpPr>
            <a:spLocks noGrp="1" noChangeArrowheads="1"/>
          </p:cNvSpPr>
          <p:nvPr>
            <p:custDataLst>
              <p:tags r:id="rId13"/>
            </p:custDataLst>
          </p:nvPr>
        </p:nvSpPr>
        <p:spPr bwMode="gray">
          <a:xfrm>
            <a:off x="7607300" y="3152775"/>
            <a:ext cx="303213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20638" tIns="0" rIns="20638" bIns="0" anchor="b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2F121911-7A1E-4188-AAF6-3D02811CA685}" type="datetime'''''''7'''''''''''''',''''''''''8''''1'">
              <a:rPr lang="el-GR" altLang="en-US" sz="1150" b="1" smtClean="0">
                <a:latin typeface="Calibri" panose="020F0502020204030204" pitchFamily="34" charset="0"/>
                <a:sym typeface="Calibri" panose="020F0502020204030204" pitchFamily="34" charset="0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7,81</a:t>
            </a:fld>
            <a:endParaRPr lang="el-GR" altLang="en-US" sz="1150" b="1" dirty="0" smtClean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9" name="Rectangle 2"/>
          <p:cNvSpPr>
            <a:spLocks noGrp="1" noChangeArrowheads="1"/>
          </p:cNvSpPr>
          <p:nvPr>
            <p:custDataLst>
              <p:tags r:id="rId14"/>
            </p:custDataLst>
          </p:nvPr>
        </p:nvSpPr>
        <p:spPr bwMode="auto">
          <a:xfrm>
            <a:off x="7234238" y="5019675"/>
            <a:ext cx="10477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  <a:defRPr/>
            </a:pPr>
            <a:fld id="{17AA6328-2E2D-4029-A6EA-A2582335766E}" type="datetime'Τ''''''''ρ''ό''''''π''''''ος'''' ''δ''ι''ά''''''θ''εσης'''''">
              <a:rPr lang="el-GR" altLang="en-US" sz="1150" smtClean="0">
                <a:latin typeface="Calibri"/>
                <a:sym typeface="Calibri"/>
              </a:rPr>
              <a:pPr marL="0" indent="0" algn="ctr">
                <a:spcBef>
                  <a:spcPct val="0"/>
                </a:spcBef>
                <a:buFont typeface="Wingdings" pitchFamily="2" charset="2"/>
                <a:buNone/>
                <a:defRPr/>
              </a:pPr>
              <a:t>Τρόπος διάθεσης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635993" name="Ορθογώνιο 11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7137400" y="5922963"/>
            <a:ext cx="204788" cy="153987"/>
          </a:xfrm>
          <a:prstGeom prst="rect">
            <a:avLst/>
          </a:prstGeom>
          <a:solidFill>
            <a:srgbClr val="9DB1C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35994" name="Ορθογώνιο 40985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137400" y="5246688"/>
            <a:ext cx="204788" cy="153987"/>
          </a:xfrm>
          <a:prstGeom prst="rect">
            <a:avLst/>
          </a:prstGeom>
          <a:solidFill>
            <a:srgbClr val="364D6E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35995" name="Ορθογώνιο 40982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137400" y="5472113"/>
            <a:ext cx="204788" cy="153987"/>
          </a:xfrm>
          <a:prstGeom prst="rect">
            <a:avLst/>
          </a:prstGeom>
          <a:solidFill>
            <a:srgbClr val="4C6C9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35996" name="Ορθογώνιο 6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7137400" y="5697538"/>
            <a:ext cx="204788" cy="153987"/>
          </a:xfrm>
          <a:prstGeom prst="rect">
            <a:avLst/>
          </a:prstGeom>
          <a:solidFill>
            <a:srgbClr val="6F8D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35997" name="Ορθογώνιο 12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7137400" y="6148388"/>
            <a:ext cx="204788" cy="153987"/>
          </a:xfrm>
          <a:prstGeom prst="rect">
            <a:avLst/>
          </a:prstGeom>
          <a:solidFill>
            <a:srgbClr val="C3CFE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150" name="Rectangle 2"/>
          <p:cNvSpPr>
            <a:spLocks noGrp="1" noChangeArrowheads="1"/>
          </p:cNvSpPr>
          <p:nvPr>
            <p:custDataLst>
              <p:tags r:id="rId20"/>
            </p:custDataLst>
          </p:nvPr>
        </p:nvSpPr>
        <p:spPr bwMode="auto">
          <a:xfrm>
            <a:off x="7392988" y="5241925"/>
            <a:ext cx="985837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B2AC2A5D-AAB2-4C1A-8161-A8160BF0EA48}" type="datetime'''Μ''''ικρ''οπι''''στώσ''''ε''''''ι''''''''ς''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Μικροπιστώσεις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73" name="Rectangle 2"/>
          <p:cNvSpPr>
            <a:spLocks noGrp="1" noChangeArrowheads="1"/>
          </p:cNvSpPr>
          <p:nvPr>
            <p:custDataLst>
              <p:tags r:id="rId21"/>
            </p:custDataLst>
          </p:nvPr>
        </p:nvSpPr>
        <p:spPr bwMode="auto">
          <a:xfrm>
            <a:off x="7392988" y="6143625"/>
            <a:ext cx="1087437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CB580305-1646-44CB-ACFC-EF5284E32953}" type="datetime'Ί''''δι''α ''''''''κεφάλ''α''''''''''ι''α ''(I''K)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Ίδια κεφάλαια (IK)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69" name="Rectangle 2"/>
          <p:cNvSpPr>
            <a:spLocks noGrp="1" noChangeArrowheads="1"/>
          </p:cNvSpPr>
          <p:nvPr>
            <p:custDataLst>
              <p:tags r:id="rId22"/>
            </p:custDataLst>
          </p:nvPr>
        </p:nvSpPr>
        <p:spPr bwMode="auto">
          <a:xfrm>
            <a:off x="7392988" y="5918200"/>
            <a:ext cx="41910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62F06FEC-D41C-467E-9719-42873A88B249}" type="datetime'''''''''''''Δά''''ν''''''''''''''ε''ι''''''''α''''''''''''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Δάνεια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146" name="Rectangle 2"/>
          <p:cNvSpPr>
            <a:spLocks noGrp="1" noChangeArrowheads="1"/>
          </p:cNvSpPr>
          <p:nvPr>
            <p:custDataLst>
              <p:tags r:id="rId23"/>
            </p:custDataLst>
          </p:nvPr>
        </p:nvSpPr>
        <p:spPr bwMode="auto">
          <a:xfrm>
            <a:off x="7392988" y="5467350"/>
            <a:ext cx="6032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E094FB6A-D6B3-4213-952C-598D6C2CC1F7}" type="datetime'''''''Ε''''γ''''''''''γ''υ''ή''''''σ''''''''''ε''''ις''''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Εγγυήσεις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43" name="Rectangle 2"/>
          <p:cNvSpPr>
            <a:spLocks noGrp="1" noChangeArrowheads="1"/>
          </p:cNvSpPr>
          <p:nvPr>
            <p:custDataLst>
              <p:tags r:id="rId24"/>
            </p:custDataLst>
          </p:nvPr>
        </p:nvSpPr>
        <p:spPr bwMode="auto">
          <a:xfrm>
            <a:off x="7392988" y="5692775"/>
            <a:ext cx="725487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991D0695-A6F7-46F6-A174-52DE91CEC9A8}" type="datetime'''''''''Ε''''''''''''''πι''''''''δοτ''''ήσ''''''''''''ε''ις'''">
              <a:rPr lang="el-GR" altLang="en-US" sz="1150" smtClean="0">
                <a:latin typeface="Calibri" panose="020F0502020204030204" pitchFamily="34" charset="0"/>
                <a:sym typeface="Calibri" panose="020F0502020204030204" pitchFamily="34" charset="0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Επιδοτήσεις</a:t>
            </a:fld>
            <a:endParaRPr lang="el-GR" altLang="en-US" sz="1150" dirty="0" smtClean="0"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636003" name="Ορθογώνιο 98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4986338" y="5246688"/>
            <a:ext cx="204787" cy="153987"/>
          </a:xfrm>
          <a:prstGeom prst="rect">
            <a:avLst/>
          </a:prstGeom>
          <a:solidFill>
            <a:srgbClr val="4C6C9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36004" name="Ορθογώνιο 102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4986338" y="6097588"/>
            <a:ext cx="204787" cy="153987"/>
          </a:xfrm>
          <a:prstGeom prst="rect">
            <a:avLst/>
          </a:prstGeom>
          <a:solidFill>
            <a:srgbClr val="C3CFE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36005" name="Ορθογώνιο 100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4986338" y="5872163"/>
            <a:ext cx="204787" cy="153987"/>
          </a:xfrm>
          <a:prstGeom prst="rect">
            <a:avLst/>
          </a:prstGeom>
          <a:solidFill>
            <a:srgbClr val="9DB1C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636006" name="Ορθογώνιο 99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4986338" y="5646738"/>
            <a:ext cx="204787" cy="153987"/>
          </a:xfrm>
          <a:prstGeom prst="rect">
            <a:avLst/>
          </a:prstGeom>
          <a:solidFill>
            <a:srgbClr val="6F8D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182563" indent="-182563" eaLnBrk="0" hangingPunct="0">
              <a:buFontTx/>
              <a:buChar char="•"/>
            </a:pPr>
            <a:endParaRPr lang="el-GR" sz="600">
              <a:solidFill>
                <a:srgbClr val="000099"/>
              </a:solidFill>
            </a:endParaRPr>
          </a:p>
        </p:txBody>
      </p:sp>
      <p:sp>
        <p:nvSpPr>
          <p:cNvPr id="199" name="Rectangle 2"/>
          <p:cNvSpPr>
            <a:spLocks noGrp="1" noChangeArrowheads="1"/>
          </p:cNvSpPr>
          <p:nvPr>
            <p:custDataLst>
              <p:tags r:id="rId29"/>
            </p:custDataLst>
          </p:nvPr>
        </p:nvSpPr>
        <p:spPr bwMode="auto">
          <a:xfrm>
            <a:off x="5241925" y="6092825"/>
            <a:ext cx="1212850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854BFFDB-F340-448F-AAB3-F789897E581B}" type="datetime'Δ''''ημ''''ό''''σι''''α'''''''' ''''''σ''''''''υ''''μμετο''χή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Δημόσια συμμετοχή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198" name="Rectangle 2"/>
          <p:cNvSpPr>
            <a:spLocks noGrp="1" noChangeArrowheads="1"/>
          </p:cNvSpPr>
          <p:nvPr>
            <p:custDataLst>
              <p:tags r:id="rId30"/>
            </p:custDataLst>
          </p:nvPr>
        </p:nvSpPr>
        <p:spPr bwMode="auto">
          <a:xfrm>
            <a:off x="5241925" y="5867400"/>
            <a:ext cx="1189038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E10B6B5D-3F8E-4084-9128-01EC9A72E69C}" type="datetime'''''Ι''''δι''ωτ''''''''''''ι''κ''ή ''συ''''μ''''μετοχ''ή''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Ιδιωτική συμμετοχή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196" name="Rectangle 2"/>
          <p:cNvSpPr>
            <a:spLocks noGrp="1" noChangeArrowheads="1"/>
          </p:cNvSpPr>
          <p:nvPr>
            <p:custDataLst>
              <p:tags r:id="rId31"/>
            </p:custDataLst>
          </p:nvPr>
        </p:nvSpPr>
        <p:spPr bwMode="auto">
          <a:xfrm>
            <a:off x="5241925" y="5241925"/>
            <a:ext cx="1431925" cy="34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>
                <a:latin typeface="Calibri"/>
                <a:sym typeface="Calibri"/>
              </a:rPr>
              <a:t>Λοιποί ευρωπαϊκοί </a:t>
            </a:r>
            <a:endParaRPr lang="el-GR" altLang="en-US" sz="1150" dirty="0" smtClean="0">
              <a:latin typeface="Calibri"/>
              <a:sym typeface="Calibri"/>
            </a:endParaRPr>
          </a:p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l-GR" altLang="en-US" sz="1150" dirty="0" smtClean="0">
                <a:latin typeface="Calibri"/>
                <a:sym typeface="Calibri"/>
              </a:rPr>
              <a:t>και </a:t>
            </a:r>
            <a:r>
              <a:rPr lang="el-GR" altLang="en-US" sz="1150" dirty="0">
                <a:latin typeface="Calibri"/>
                <a:sym typeface="Calibri"/>
              </a:rPr>
              <a:t>διεθνείς μηχανισμοί</a:t>
            </a:r>
            <a:endParaRPr lang="el-GR" altLang="en-US" sz="1150" dirty="0" smtClean="0">
              <a:latin typeface="Calibri"/>
              <a:sym typeface="Calibri"/>
            </a:endParaRPr>
          </a:p>
        </p:txBody>
      </p:sp>
      <p:sp>
        <p:nvSpPr>
          <p:cNvPr id="197" name="Rectangle 2"/>
          <p:cNvSpPr>
            <a:spLocks noGrp="1" noChangeArrowheads="1"/>
          </p:cNvSpPr>
          <p:nvPr>
            <p:custDataLst>
              <p:tags r:id="rId32"/>
            </p:custDataLst>
          </p:nvPr>
        </p:nvSpPr>
        <p:spPr bwMode="auto">
          <a:xfrm>
            <a:off x="5241925" y="5641975"/>
            <a:ext cx="554038" cy="174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/>
          </a:extLst>
        </p:spPr>
        <p:txBody>
          <a:bodyPr wrap="none" lIns="0" tIns="0" rIns="0" bIns="0" anchor="ctr"/>
          <a:lstStyle>
            <a:lvl1pPr marL="169863" indent="-169863" algn="l" rtl="0" eaLnBrk="0" fontAlgn="base" hangingPunct="0">
              <a:spcBef>
                <a:spcPct val="50000"/>
              </a:spcBef>
              <a:spcAft>
                <a:spcPct val="0"/>
              </a:spcAft>
              <a:buSzPct val="7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988" indent="-363538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itchFamily="34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2pPr>
            <a:lvl3pPr marL="714375" indent="-177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Char char="•"/>
              <a:defRPr sz="1400">
                <a:solidFill>
                  <a:schemeClr val="tx1"/>
                </a:solidFill>
                <a:latin typeface="+mn-lt"/>
              </a:defRPr>
            </a:lvl3pPr>
            <a:lvl4pPr marL="1120775" indent="-227013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–"/>
              <a:defRPr sz="1400" i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>
              <a:spcBef>
                <a:spcPct val="0"/>
              </a:spcBef>
              <a:buFont typeface="Wingdings" pitchFamily="2" charset="2"/>
              <a:buNone/>
              <a:defRPr/>
            </a:pPr>
            <a:fld id="{11C8A648-27ED-4BED-848D-929F9C4C3950}" type="datetime'''''''''''''Τ''''''''ρ''''''ά''''''π''''''ε''ζες'''''''''''''">
              <a:rPr lang="el-GR" altLang="en-US" sz="1150" smtClean="0">
                <a:latin typeface="Calibri"/>
                <a:sym typeface="Calibri"/>
              </a:rPr>
              <a:pPr marL="0" indent="0">
                <a:spcBef>
                  <a:spcPct val="0"/>
                </a:spcBef>
                <a:buFont typeface="Wingdings" pitchFamily="2" charset="2"/>
                <a:buNone/>
                <a:defRPr/>
              </a:pPr>
              <a:t>Τράπεζες</a:t>
            </a:fld>
            <a:endParaRPr lang="el-GR" altLang="en-US" sz="1150" dirty="0" smtClean="0">
              <a:latin typeface="Calibri"/>
              <a:sym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7903" name="Object 15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677903" name="think-cell Slide" r:id="rId5" imgW="360" imgH="360" progId="">
              <p:embed/>
            </p:oleObj>
          </a:graphicData>
        </a:graphic>
      </p:graphicFrame>
      <p:sp>
        <p:nvSpPr>
          <p:cNvPr id="3" name="Ορθογώνιο 2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369888" cy="184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/>
          <a:lstStyle/>
          <a:p>
            <a:pPr eaLnBrk="0" hangingPunct="0">
              <a:defRPr/>
            </a:pPr>
            <a:endParaRPr lang="el-GR" sz="2100" b="1" dirty="0">
              <a:solidFill>
                <a:srgbClr val="000099"/>
              </a:solidFill>
              <a:latin typeface="Garamond"/>
              <a:ea typeface="+mj-ea"/>
              <a:cs typeface="+mj-cs"/>
              <a:sym typeface="Garamond"/>
            </a:endParaRPr>
          </a:p>
        </p:txBody>
      </p: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433388" y="1808163"/>
            <a:ext cx="8243887" cy="4429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/>
          <a:lstStyle/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Προκλήσεις </a:t>
            </a: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αναπτυξιακής στρατηγικής και πιστωτική επέκταση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Παράμετροι χρηματοδοτικών εργαλείων και κύρια μεγέθη </a:t>
            </a:r>
          </a:p>
          <a:p>
            <a:pPr marL="169863" indent="-169863" eaLnBrk="0" hangingPunct="0">
              <a:spcBef>
                <a:spcPts val="1200"/>
              </a:spcBef>
              <a:spcAft>
                <a:spcPts val="12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latin typeface="Calibri" panose="020F0502020204030204" pitchFamily="34" charset="0"/>
                <a:cs typeface="Arial" pitchFamily="34" charset="0"/>
              </a:rPr>
              <a:t>Ανάλυση ανά κλάδο / τομέα χρηματοδοτικών εργαλείων </a:t>
            </a:r>
            <a:endParaRPr lang="el-GR" altLang="en-US" sz="1600" b="1" dirty="0">
              <a:latin typeface="Calibri" panose="020F0502020204030204" pitchFamily="34" charset="0"/>
              <a:cs typeface="Arial" pitchFamily="34" charset="0"/>
            </a:endParaRP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latin typeface="Calibri" panose="020F0502020204030204" pitchFamily="34" charset="0"/>
                <a:cs typeface="Arial" pitchFamily="34" charset="0"/>
              </a:rPr>
              <a:t>Επιχειρηματικότητα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Αγροτικός τομέας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Εξωστρέφεια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Υποδομές, ενέργεια, περιβάλλον και τοπική ανάπτυξη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Νέες τεχνολογίες, καινοτομία και δημιουργικότητα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Τουρισμός</a:t>
            </a:r>
          </a:p>
          <a:p>
            <a:pPr marL="627063" lvl="1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Ανθρώπινο κεφάλαιο </a:t>
            </a:r>
            <a:endParaRPr lang="el-GR" altLang="en-US" sz="1600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169863" indent="-169863" eaLnBrk="0" hangingPunct="0">
              <a:spcBef>
                <a:spcPts val="400"/>
              </a:spcBef>
              <a:spcAft>
                <a:spcPts val="400"/>
              </a:spcAft>
              <a:buSzPct val="70000"/>
              <a:buFont typeface="Wingdings" pitchFamily="2" charset="2"/>
              <a:buChar char="n"/>
              <a:defRPr/>
            </a:pPr>
            <a:r>
              <a:rPr lang="el-GR" altLang="en-US" sz="1600" b="1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Συμπεράσματα</a:t>
            </a:r>
            <a:endParaRPr lang="en-US" altLang="en-US" sz="1600" b="1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779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6050" y="404813"/>
            <a:ext cx="8747125" cy="971550"/>
          </a:xfrm>
        </p:spPr>
        <p:txBody>
          <a:bodyPr/>
          <a:lstStyle/>
          <a:p>
            <a:pPr algn="just"/>
            <a:r>
              <a:rPr lang="el-GR" altLang="en-US" sz="2100" smtClean="0">
                <a:solidFill>
                  <a:schemeClr val="tx1"/>
                </a:solidFill>
                <a:latin typeface="Calibri" pitchFamily="34" charset="0"/>
              </a:rPr>
              <a:t>Περιεχόμενα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269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/m_precDefaultNumber&gt;&lt;m_precDefaultPercent&gt;&lt;m_bNumberIsYear val=&quot;1&quot;/&gt;&lt;m_chMinusSymbol&gt;-&lt;/m_chMinusSymbol&gt;&lt;m_nDecimalDigits17909 val=&quot;1&quot;/&gt;&lt;m_chDecimalSymbol17909&gt;,&lt;/m_chDecimalSymbol17909&gt;&lt;m_nGroupingDigits17909 val=&quot;3&quot;/&gt;&lt;m_chGroupingSymbol17909&gt;.&lt;/m_chGroupingSymbol17909&gt;&lt;m_strSuffix17909&gt;%&lt;/m_strSuffix17909&gt;&lt;/m_precDefaultPercent&gt;&lt;m_precDefaultDate&gt;&lt;m_bNumberIsYear val=&quot;0&quot;/&gt;&lt;m_strFormatTime&gt;%#d/%#m/%Y&lt;/m_strFormatTime&gt;&lt;/m_precDefaultDate&gt;&lt;m_precDefaultYear&gt;&lt;m_bNumberIsYear val=&quot;0&quot;/&gt;&lt;m_strFormatTime&gt;%Y&lt;/m_strFormatTime&gt;&lt;/m_precDefaultYear&gt;&lt;m_precDefaultQuarter&gt;&lt;m_bNumberIsYear val=&quot;0&quot;/&gt;&lt;m_strFormatTime&gt;Q%5&lt;/m_strFormatTime&gt;&lt;/m_precDefaultQuarter&gt;&lt;m_precDefaultMonth&gt;&lt;m_bNumberIsYear val=&quot;0&quot;/&gt;&lt;m_strFormatTime&gt;%1&lt;/m_strFormatTime&gt;&lt;/m_precDefaultMonth&gt;&lt;m_precDefaultWeek&gt;&lt;m_bNumberIsYear val=&quot;0&quot;/&gt;&lt;m_strFormatTime&gt;%4&lt;/m_strFormatTime&gt;&lt;/m_precDefaultWeek&gt;&lt;m_precDefaultDay&gt;&lt;m_bNumberIsYear val=&quot;0&quot;/&gt;&lt;m_strFormatTime&gt;%#d&lt;/m_strFormatTime&gt;&lt;/m_precDefaultDay&gt;&lt;m_mruColor&gt;&lt;m_vecMRU length=&quot;4&quot;&gt;&lt;elem m_fUsage=&quot;1.97559000000000020000E+000&quot;&gt;&lt;m_msothmcolidx val=&quot;0&quot;/&gt;&lt;m_rgb r=&quot;9c&quot; g=&quot;54&quot; b=&quot;ed&quot;/&gt;&lt;m_ppcolschidx tagver0=&quot;23004&quot; tagname0=&quot;m_ppcolschidxUNRECOGNIZED&quot; val=&quot;0&quot;/&gt;&lt;m_nBrightness val=&quot;0&quot;/&gt;&lt;/elem&gt;&lt;elem m_fUsage=&quot;1.00000000000000000000E+000&quot;&gt;&lt;m_msothmcolidx val=&quot;0&quot;/&gt;&lt;m_rgb r=&quot;ea&quot; g=&quot;e8&quot; b=&quot;ec&quot;/&gt;&lt;m_ppcolschidx tagver0=&quot;23004&quot; tagname0=&quot;m_ppcolschidxUNRECOGNIZED&quot; val=&quot;0&quot;/&gt;&lt;m_nBrightness val=&quot;0&quot;/&gt;&lt;/elem&gt;&lt;elem m_fUsage=&quot;9.00000000000000020000E-001&quot;&gt;&lt;m_msothmcolidx val=&quot;0&quot;/&gt;&lt;m_rgb r=&quot;0&quot; g=&quot;46&quot; b=&quot;ad&quot;/&gt;&lt;m_ppcolschidx tagver0=&quot;23004&quot; tagname0=&quot;m_ppcolschidxUNRECOGNIZED&quot; val=&quot;0&quot;/&gt;&lt;m_nBrightness val=&quot;0&quot;/&gt;&lt;/elem&gt;&lt;elem m_fUsage=&quot;8.10000000000000050000E-001&quot;&gt;&lt;m_msothmcolidx val=&quot;0&quot;/&gt;&lt;m_rgb r=&quot;0&quot; g=&quot;31&quot; b=&quot;79&quot;/&gt;&lt;m_ppcolschidx tagver0=&quot;23004&quot; tagname0=&quot;m_ppcolschidxUNRECOGNIZED&quot; val=&quot;0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K0DEaEnQWuFsd2T4ZXw7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OKtTQ0cQWerqcJKnuBqMg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Sgslei0QVatS9Y8V2J3jg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i8DI_NKT2CX9fKmysvYyQ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5Q1KGSYQaKAHu.iMilf9w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MMu0N9PRMe1aBEeIWXnZA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DwBLAgIT4yCkiWkU5Ev7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mhhi6tDQbOIPRExPDeF.A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UU7wuCyRZWzxhCz8FjhhA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fNKJoyjSiWA0FPPG54vXw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EB9J2knU2IYK5D0BEGiw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K0DEaEnQWuFsd2T4ZXw7w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EB9J2knU2IYK5D0BEGi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0lpp6OhQpyb0a6WB4zt2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_AGJSbJRIiKxV2Hss42.g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ufreoFWSt.bN99yZmew2w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0zSarV0RhqGTzKYgaZn2w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Xj1AnVcTWqvp68.fmHxD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EB9J2knU2IYK5D0BEGiw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cNxJmaxSHSpeb7ANl_kGQ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fXpYPlXTQmWZbXjpKuTlA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N4sE51EST.WWYBA6ekRbw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h43z0vzQx6HUH0IMkLCZA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8GCeMCMTge0AnLIn2u.bA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zez1j9QQnq9N0nO2OEI8g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UOVclyNTOuFbihGNkqXGw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4GxTF.TQ2WFWmbps4eH1g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UfahhS0RUWOg0rJynaAYw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a0VDGseQ_aQdHZA7Ietl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fWveL7eRnORKk5tW0p8lg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_BLAC_MTuGGQJpjSLw_WQ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2HoqfP5SyyAJom7Gqcy6w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Fqg5Y3cQR2qGG3vBdQaCQ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EB9J2knU2IYK5D0BEGiw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K0DEaEnQWuFsd2T4ZXw7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EB9J2knU2IYK5D0BEGi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EB9J2knU2IYK5D0BEGiw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mmzGdviS6uXy5QMwdXk7A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ZVkaMJXRjCurcHwUWhnFg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K046Ev9QwOQSLuD89AY3g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ui9gV8OQ1iSlP.0PtuP7A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2UIJkOPRuSRvijql109jw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COfhPdqTamdLVmeJWQ9iA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yWYZujRSxepmGGpw8U7tA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bJgwsu1Qkm_fHsR1oatJw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gwiYFQICNP0hsu7V18A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fMWfr2gTqe4i9tXTGTYf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7rWACT8RtaFukn54K17sg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OyzNu.jQKO8kEevmj7DUA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G3OenCDQO.4_49lB6VExA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ar_K9ieRQq4CEZf8oFdjQ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fqtRVi3TySFv4UfXQMXuQ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wYGHNT7SEC_WRZI62LLIw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b4YK6cdRISSnFlaSpSUow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EB9J2knU2IYK5D0BEGiw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K0DEaEnQWuFsd2T4ZXw7w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K0DEaEnQWuFsd2T4ZXw7w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EB9J2knU2IYK5D0BEGiw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h889diITviNON_8PtnA6Q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NmSVAu6RpCkxL4OOUFz8A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jIXBg.2RZa28FPJg.PbNQ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XsYS_tgSj6mlvA1mCRClg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jfQ0sg7TxqHo2Uf831KCw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yVRMe5QS6G3OmRmNVL0mw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vMiYS0NSf.5qcIinyvlg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Dh2ZkMtRCqhZsQtByX76A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Vs3RMF5RH241R1qrEbWWA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Yr910GzT3u2Kw76hXozPQ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c9cu3_GTrKjjs0me3JfPA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.YMwTdeTY6nwIsG5dyD6Q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QhZuSv3QLyXqCmzOO1BSw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lxYOZzMSQWO2MzlEhyc5A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rVNwNssT2KdSVG7HcYdNQ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cFp29V7TM6iC23EUjGNBQ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CAqROTvTIuivGcmyiNSv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EB9J2knU2IYK5D0BEGiw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ERywHW5RF2FLLg6w_NUSQ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nwP7Z5uR7aWxmn7fBzt6w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1_R6AVURPSRE5NSYyoLvw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gqDTrWUQ5iBJUofVp.T4A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K4mPx30Rki6qaBGet9oig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4U_lZGXQlqQQOxYSlq3Ng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wHT2IC9StujizAWiDTZ2g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EB9J2knU2IYK5D0BEGiw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K0DEaEnQWuFsd2T4ZXw7w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EB9J2knU2IYK5D0BEGiw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NQGdy80SiKMc3l17hYunA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_AGJSbJRIiKxV2Hss42.g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0zSarV0RhqGTzKYgaZn2w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jVnEkGLRluoQl.68VuEOw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fXpYPlXTQmWZbXjpKuTlA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h43z0vzQx6HUH0IMkLCZA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8GCeMCMTge0AnLIn2u.b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496j3o3Lkm5XU8vblJKl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EB9J2knU2IYK5D0BEGiw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UOVclyNTOuFbihGNkqXGw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fWveL7eRnORKk5tW0p8lg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2HoqfP5SyyAJom7Gqcy6w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EB9J2knU2IYK5D0BEGiw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K0DEaEnQWuFsd2T4ZXw7w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EB9J2knU2IYK5D0BEGiw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XBiiWvcTF64CkcqTDKa.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QE7ypwdRlmwnQ0i0dXO5A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_AGJSbJRIiKxV2Hss42.g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0zSarV0RhqGTzKYgaZn2w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E7ZQMU6QPiEq.997yjBlg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fXpYPlXTQmWZbXjpKuTlA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h43z0vzQx6HUH0IMkLCZA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8GCeMCMTge0AnLIn2u.bA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UOVclyNTOuFbihGNkqXGw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fWveL7eRnORKk5tW0p8lg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2HoqfP5SyyAJom7Gqcy6w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TOjxoncR1GVk7RangqNLA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EB9J2knU2IYK5D0BEGiw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K0DEaEnQWuFsd2T4ZXw7w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EB9J2knU2IYK5D0BEGi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Lf.vju0Q2Gr_hhg9XcPU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OsBZQ_LRNWy7htx8XE1p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gth9IqBSfqsCijp7GyPJ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6eDD8.kRlSWPQ5PfhaI.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ySbue4NTXCpkr8Mg8p1D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3yn5849RO.x5dRTdwRi0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1jVvtZdRHuxF36ux891E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MfBq91ETOe5bf_heyAwU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b9n2FsxSXy5ahtVC4Ggp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HF31ZYKR2a_T3KaAFNuZ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O63sa1bSwGYXCrcDcMM.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l_zWZtoQjmE_rr3eK6kr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9dRlYnKRU2YRA45R7e1XA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50OMgIfRqGROGOky1mOg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.w2vz6lS86DEo7T.3m8y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aalni1JRr.lWKtMGOpVf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Syc.FceSIeP9XpDSjPZJ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6.OOcTFQwix.fF7W_LQb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LszwsxESyKJH7keU7tfZ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p2q3XJ6RVGo9pN.vclSgA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0sl_RL1QgS3FjnWPWqws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bsJT7BRR2.Gl6n3UHITc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gsNV_XmT1GNGTErAnmJe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tFjPntjQUagnxJ1jD0qb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lRiIQQ7Qx.87fNiwRMo7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3CIN_gHTUa7krl2o3KZlQ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vqkEEn1R96xzhqZWC7u9A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ID_4S.RQzGzm229vUfkq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496j3o3Lkm5XU8vblJKl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K0DEaEnQWuFsd2T4ZXw7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EB9J2knU2IYK5D0BEGi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GlvhbcmS3qshRs1NF69gA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TOjxoncR1GVk7RangqNL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Lf.vju0Q2Gr_hhg9XcPU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gth9IqBSfqsCijp7GyPJ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OsBZQ_LRNWy7htx8XE1pg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DbJy0hoRE.6aGChC9h30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L1ZXztAT3KvyF8ldbolRQ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C3xjABURbS8HsDr4xudf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1jVvtZdRHuxF36ux891E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b9n2FsxSXy5ahtVC4Ggp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sxQiVHsQ_mxB484Uf.Tog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HF31ZYKR2a_T3KaAFNuZ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l_zWZtoQjmE_rr3eK6kr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9dRlYnKRU2YRA45R7e1X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O63sa1bSwGYXCrcDcMM.g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50OMgIfRqGROGOky1mOg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.w2vz6lS86DEo7T.3m8y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Syc.FceSIeP9XpDSjPZJg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aalni1JRr.lWKtMGOpVfQ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LszwsxESyKJH7keU7tfZ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p2q3XJ6RVGo9pN.vclSg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0sl_RL1QgS3FjnWPWqwsQ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bsJT7BRR2.Gl6n3UHITcg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tFjPntjQUagnxJ1jD0qbg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gsNV_XmT1GNGTErAnmJeg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lRiIQQ7Qx.87fNiwRMo7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K0DEaEnQWuFsd2T4ZXw7w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vqkEEn1R96xzhqZWC7u9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ID_4S.RQzGzm229vUfkq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3CIN_gHTUa7krl2o3KZlQ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EB9J2knU2IYK5D0BEGiw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EB9J2knU2IYK5D0BEGiw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K0DEaEnQWuFsd2T4ZXw7w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EB9J2knU2IYK5D0BEGi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hhi3BjfQtulabGCxOIgG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DNK0akTROGxkcioldlI6A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dTckDulT_.JiyloASJIrQ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qQMFl8FTCOl9omOCRtic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GytpZYRQDaeSUACWuLBU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pbblsYgRwK5UKlyOXKJyQ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FUiihKkTqSrhyzOqKuwB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N2TSZtTRAmQc7trXCAvfA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uhfAcW2TImIQPQvchvaTA"/>
</p:tagLst>
</file>

<file path=ppt/theme/theme1.xml><?xml version="1.0" encoding="utf-8"?>
<a:theme xmlns:a="http://schemas.openxmlformats.org/drawingml/2006/main" name="1_Blank">
  <a:themeElements>
    <a:clrScheme name="Διαβάθμιση του γκρι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Greek new economy S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82563" marR="0" indent="-182563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6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82563" marR="0" indent="-182563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6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reek new economy S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k new economy SI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k new economy SI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k new economy SI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k new economy SI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k new economy SI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k new economy SI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Greek new economy S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82563" marR="0" indent="-182563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6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82563" marR="0" indent="-182563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US" sz="6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reek new economy S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k new economy SI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k new economy SI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k new economy SI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k new economy SI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k new economy SI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k new economy SI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53478</TotalTime>
  <Words>1580</Words>
  <Application>Microsoft Office PowerPoint</Application>
  <PresentationFormat>Προβολή στην οθόνη (4:3)</PresentationFormat>
  <Paragraphs>328</Paragraphs>
  <Slides>32</Slides>
  <Notes>1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Πρότυπο σχεδίασης</vt:lpstr>
      </vt:variant>
      <vt:variant>
        <vt:i4>9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32</vt:i4>
      </vt:variant>
    </vt:vector>
  </HeadingPairs>
  <TitlesOfParts>
    <vt:vector size="48" baseType="lpstr">
      <vt:lpstr>Arial</vt:lpstr>
      <vt:lpstr>Calibri</vt:lpstr>
      <vt:lpstr>Wingdings</vt:lpstr>
      <vt:lpstr>Times New Roman</vt:lpstr>
      <vt:lpstr>Garamond</vt:lpstr>
      <vt:lpstr>1_Blank</vt:lpstr>
      <vt:lpstr>2_</vt:lpstr>
      <vt:lpstr>3_</vt:lpstr>
      <vt:lpstr>1_Blank</vt:lpstr>
      <vt:lpstr>1_Blank</vt:lpstr>
      <vt:lpstr>1_Blank</vt:lpstr>
      <vt:lpstr>1_Blank</vt:lpstr>
      <vt:lpstr>1_Blank</vt:lpstr>
      <vt:lpstr>3_</vt:lpstr>
      <vt:lpstr>think-cell Slide</vt:lpstr>
      <vt:lpstr>Γράφημα του Microsoft Excel</vt:lpstr>
      <vt:lpstr>Διαφάνεια 1</vt:lpstr>
      <vt:lpstr>Περιεχόμενα </vt:lpstr>
      <vt:lpstr>Περιεχόμενα </vt:lpstr>
      <vt:lpstr>Προκλήσεις ολιστικής αναπτυξιακής στρατηγικής</vt:lpstr>
      <vt:lpstr>Ενίσχυση υγιούς πιστωτικής επέκτασης</vt:lpstr>
      <vt:lpstr>Περιεχόμενα </vt:lpstr>
      <vt:lpstr>Βασικές παράμετροι χρηματοδοτικών εργαλείων </vt:lpstr>
      <vt:lpstr>Σύνολο πόρων χρηματοδοτικών εργαλείων</vt:lpstr>
      <vt:lpstr>Περιεχόμενα </vt:lpstr>
      <vt:lpstr>Επιχειρηματικότητα: βασικά μεγέθη</vt:lpstr>
      <vt:lpstr>Επιχειρηματικότητα: παράμετροι προγραμμάτων που χορηγούν δάνεια, εγγυήσεις και μικροπιστώσεις </vt:lpstr>
      <vt:lpstr>Επιχειρηματικότητα: παράμετροι προγραμμάτων που χορηγούν ίδια κεφάλαια και επιδοτήσεις</vt:lpstr>
      <vt:lpstr>Περιεχόμενα </vt:lpstr>
      <vt:lpstr>Αγροτικός τομέας: βασικά μεγέθη</vt:lpstr>
      <vt:lpstr>Αγροτικός τομέας: παράμετροι προγραμμάτων</vt:lpstr>
      <vt:lpstr>Περιεχόμενα </vt:lpstr>
      <vt:lpstr>Εξωστρέφεια: βασικά μεγέθη</vt:lpstr>
      <vt:lpstr>Εξωστρέφεια: παράμετροι προγραμμάτων</vt:lpstr>
      <vt:lpstr>Περιεχόμενα </vt:lpstr>
      <vt:lpstr>Υποδομές, ενέργεια, περιβάλλον και τοπική ανάπτυξη: βασικά μεγέθη</vt:lpstr>
      <vt:lpstr>Υποδομές, ενέργεια, περιβάλλον και τοπική ανάπτυξη: παράμετροι προγραμμάτων</vt:lpstr>
      <vt:lpstr>Περιεχόμενα </vt:lpstr>
      <vt:lpstr>Νέες τεχνολογίες, καινοτομία και δημιουργικότητα: βασικά μεγέθη</vt:lpstr>
      <vt:lpstr>Νέες τεχνολογίες, καινοτομία και δημιουργικότητα: παράμετροι προγραμμάτων</vt:lpstr>
      <vt:lpstr>Περιεχόμενα </vt:lpstr>
      <vt:lpstr>Τουρισμός: βασικά μεγέθη</vt:lpstr>
      <vt:lpstr>Τουρισμός: παράμετροι προγραμμάτων</vt:lpstr>
      <vt:lpstr>Περιεχόμενα </vt:lpstr>
      <vt:lpstr>Ανθρώπινο κεφάλαιο: βασικά μεγέθη</vt:lpstr>
      <vt:lpstr>Ανθρώπινο κεφάλαιο: παράμετροι προγραμμάτων</vt:lpstr>
      <vt:lpstr>Περιεχόμενα </vt:lpstr>
      <vt:lpstr>Συμπεράσματα πολιτικής εφαρμογής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</dc:title>
  <dc:creator>p</dc:creator>
  <cp:lastModifiedBy>a.belegris</cp:lastModifiedBy>
  <cp:revision>5084</cp:revision>
  <dcterms:created xsi:type="dcterms:W3CDTF">2009-09-02T13:20:16Z</dcterms:created>
  <dcterms:modified xsi:type="dcterms:W3CDTF">2018-10-16T10:51:00Z</dcterms:modified>
</cp:coreProperties>
</file>