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59" r:id="rId4"/>
    <p:sldId id="265" r:id="rId5"/>
    <p:sldId id="264" r:id="rId6"/>
    <p:sldId id="263" r:id="rId7"/>
    <p:sldId id="268" r:id="rId8"/>
  </p:sldIdLst>
  <p:sldSz cx="9144000" cy="6858000" type="screen4x3"/>
  <p:notesSz cx="6724650" cy="97742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219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973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123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704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912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4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693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494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95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3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859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6B39E-A541-42E7-8F98-364E6A0DB4A6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828D-E497-4FF0-8109-3522A028A8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484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62068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Βαθμός  Απολυτηρίου</a:t>
            </a:r>
            <a:endParaRPr lang="el-GR" sz="2400" dirty="0"/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 flipH="1">
            <a:off x="2627784" y="1124744"/>
            <a:ext cx="1368152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5076056" y="1124744"/>
            <a:ext cx="1188132" cy="10114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7544" y="2420888"/>
            <a:ext cx="36080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Επίδοση κατά το σχολικό έτος : </a:t>
            </a:r>
            <a:r>
              <a:rPr lang="el-GR" b="1" dirty="0" smtClean="0"/>
              <a:t>90%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2420888"/>
            <a:ext cx="46739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Κεντρικά Οργανωμένες </a:t>
            </a:r>
            <a:r>
              <a:rPr lang="el-GR" dirty="0"/>
              <a:t>Ε</a:t>
            </a:r>
            <a:r>
              <a:rPr lang="el-GR" dirty="0" smtClean="0"/>
              <a:t>ξετάσεις Ιουνίου : </a:t>
            </a:r>
            <a:r>
              <a:rPr lang="el-GR" b="1" dirty="0" smtClean="0"/>
              <a:t>10%</a:t>
            </a:r>
            <a:endParaRPr lang="el-GR" b="1" dirty="0"/>
          </a:p>
        </p:txBody>
      </p:sp>
      <p:cxnSp>
        <p:nvCxnSpPr>
          <p:cNvPr id="13" name="Ευθύγραμμο βέλος σύνδεσης 12"/>
          <p:cNvCxnSpPr/>
          <p:nvPr/>
        </p:nvCxnSpPr>
        <p:spPr>
          <a:xfrm flipH="1">
            <a:off x="827584" y="2790220"/>
            <a:ext cx="792088" cy="7827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8886" y="3645024"/>
            <a:ext cx="208823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Συνολική Συμμετοχή στο Μάθημα </a:t>
            </a:r>
          </a:p>
          <a:p>
            <a:r>
              <a:rPr lang="el-GR" dirty="0" smtClean="0"/>
              <a:t>(«προφορικά», τεστ, ασκήσεις…)</a:t>
            </a:r>
            <a:endParaRPr lang="el-GR" dirty="0"/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>
            <a:off x="2843808" y="2989590"/>
            <a:ext cx="0" cy="22229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16235" y="5285358"/>
            <a:ext cx="31605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Διαγωνίσματα 1</a:t>
            </a:r>
            <a:r>
              <a:rPr lang="el-GR" baseline="30000" dirty="0" smtClean="0"/>
              <a:t>ου</a:t>
            </a:r>
            <a:r>
              <a:rPr lang="el-GR" dirty="0" smtClean="0"/>
              <a:t> Τετραμήνου</a:t>
            </a:r>
          </a:p>
          <a:p>
            <a:pPr algn="ctr"/>
            <a:r>
              <a:rPr lang="el-GR" dirty="0" smtClean="0"/>
              <a:t>(εξωτερικός αξιολογητής)</a:t>
            </a:r>
            <a:endParaRPr lang="el-GR" dirty="0"/>
          </a:p>
        </p:txBody>
      </p:sp>
      <p:cxnSp>
        <p:nvCxnSpPr>
          <p:cNvPr id="19" name="Ευθύγραμμο βέλος σύνδεσης 18"/>
          <p:cNvCxnSpPr/>
          <p:nvPr/>
        </p:nvCxnSpPr>
        <p:spPr>
          <a:xfrm>
            <a:off x="3401870" y="2924944"/>
            <a:ext cx="1314146" cy="30243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93289" y="6020233"/>
            <a:ext cx="35696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Ερευνητικές-Δημιουργικές Εργασίες</a:t>
            </a:r>
          </a:p>
          <a:p>
            <a:pPr algn="ctr"/>
            <a:r>
              <a:rPr lang="el-GR" dirty="0" smtClean="0"/>
              <a:t>(εξωτερικός αξιολογητής)</a:t>
            </a:r>
            <a:endParaRPr lang="el-GR" dirty="0"/>
          </a:p>
        </p:txBody>
      </p:sp>
      <p:cxnSp>
        <p:nvCxnSpPr>
          <p:cNvPr id="26" name="Ευθύγραμμο βέλος σύνδεσης 25"/>
          <p:cNvCxnSpPr/>
          <p:nvPr/>
        </p:nvCxnSpPr>
        <p:spPr>
          <a:xfrm>
            <a:off x="6156176" y="29249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08104" y="3940500"/>
            <a:ext cx="26434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Ο βαθμός διαγωνίσματος 1</a:t>
            </a:r>
            <a:r>
              <a:rPr lang="el-GR" sz="1600" baseline="30000" dirty="0" smtClean="0"/>
              <a:t>ου</a:t>
            </a:r>
            <a:r>
              <a:rPr lang="el-GR" sz="1600" dirty="0" smtClean="0"/>
              <a:t> τετραμήνου μπορεί να συμμετέχει στον βαθμό απολυτηρίου ως </a:t>
            </a:r>
            <a:r>
              <a:rPr lang="en-US" sz="1600" dirty="0" smtClean="0"/>
              <a:t>“</a:t>
            </a:r>
            <a:r>
              <a:rPr lang="el-GR" sz="1600" dirty="0" smtClean="0"/>
              <a:t>μπόνους</a:t>
            </a:r>
            <a:r>
              <a:rPr lang="en-US" sz="1600" dirty="0" smtClean="0"/>
              <a:t>”</a:t>
            </a:r>
            <a:r>
              <a:rPr lang="el-GR" sz="1600" dirty="0" smtClean="0"/>
              <a:t>.</a:t>
            </a:r>
          </a:p>
          <a:p>
            <a:endParaRPr lang="el-GR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6804248" y="2924944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>
            <a:off x="6804248" y="3181618"/>
            <a:ext cx="0" cy="17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>
            <a:off x="6804248" y="34290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/>
          <p:cNvCxnSpPr/>
          <p:nvPr/>
        </p:nvCxnSpPr>
        <p:spPr>
          <a:xfrm>
            <a:off x="6804248" y="3645024"/>
            <a:ext cx="0" cy="2566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61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62068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Βαθμός Πρόσβασης στην Τριτοβάθμια</a:t>
            </a:r>
            <a:endParaRPr lang="el-GR" sz="2400" dirty="0"/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 flipH="1">
            <a:off x="2627784" y="1124744"/>
            <a:ext cx="1368152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5076056" y="1124744"/>
            <a:ext cx="1188132" cy="10114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286" y="2420888"/>
            <a:ext cx="37250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Επίδοση κατά το σχολικό έτος : </a:t>
            </a:r>
            <a:r>
              <a:rPr lang="el-GR" b="1" dirty="0" smtClean="0"/>
              <a:t>20%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067944" y="2420888"/>
            <a:ext cx="462107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Κεντρικά Οργανωμένες </a:t>
            </a:r>
            <a:r>
              <a:rPr lang="el-GR" dirty="0"/>
              <a:t>Ε</a:t>
            </a:r>
            <a:r>
              <a:rPr lang="el-GR" dirty="0" smtClean="0"/>
              <a:t>ξετάσεις Ιουνίου: </a:t>
            </a:r>
            <a:r>
              <a:rPr lang="el-GR" b="1" dirty="0" smtClean="0"/>
              <a:t>80%</a:t>
            </a:r>
            <a:endParaRPr lang="el-GR" b="1" dirty="0"/>
          </a:p>
        </p:txBody>
      </p:sp>
      <p:cxnSp>
        <p:nvCxnSpPr>
          <p:cNvPr id="13" name="Ευθύγραμμο βέλος σύνδεσης 12"/>
          <p:cNvCxnSpPr/>
          <p:nvPr/>
        </p:nvCxnSpPr>
        <p:spPr>
          <a:xfrm flipH="1">
            <a:off x="827584" y="2790220"/>
            <a:ext cx="792088" cy="7827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8886" y="3645024"/>
            <a:ext cx="208823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Συνολική Συμμετοχή στο Μάθημα </a:t>
            </a:r>
          </a:p>
          <a:p>
            <a:r>
              <a:rPr lang="el-GR" dirty="0" smtClean="0"/>
              <a:t>(«προφορικά», τεστ, ασκήσεις…)</a:t>
            </a:r>
            <a:endParaRPr lang="el-GR" dirty="0"/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>
            <a:off x="2843808" y="2790220"/>
            <a:ext cx="0" cy="2332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7624" y="5229200"/>
            <a:ext cx="31605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Διαγωνίσματα 1</a:t>
            </a:r>
            <a:r>
              <a:rPr lang="el-GR" baseline="30000" dirty="0" smtClean="0"/>
              <a:t>ου</a:t>
            </a:r>
            <a:r>
              <a:rPr lang="el-GR" dirty="0" smtClean="0"/>
              <a:t> Τετραμήνου</a:t>
            </a:r>
          </a:p>
          <a:p>
            <a:pPr algn="ctr"/>
            <a:r>
              <a:rPr lang="el-GR" dirty="0" smtClean="0"/>
              <a:t>(εξωτερικός αξιολογητής)</a:t>
            </a:r>
            <a:endParaRPr lang="el-GR" dirty="0"/>
          </a:p>
        </p:txBody>
      </p:sp>
      <p:cxnSp>
        <p:nvCxnSpPr>
          <p:cNvPr id="19" name="Ευθύγραμμο βέλος σύνδεσης 18"/>
          <p:cNvCxnSpPr/>
          <p:nvPr/>
        </p:nvCxnSpPr>
        <p:spPr>
          <a:xfrm>
            <a:off x="3419872" y="2924944"/>
            <a:ext cx="1269993" cy="29404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92673" y="5951021"/>
            <a:ext cx="35696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Ερευνητικές-Δημιουργικές Εργασίες</a:t>
            </a:r>
          </a:p>
          <a:p>
            <a:pPr algn="ctr"/>
            <a:r>
              <a:rPr lang="el-GR" dirty="0" smtClean="0"/>
              <a:t>(εξωτερικός αξιολογητής)</a:t>
            </a: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6804248" y="2924944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6804248" y="3181618"/>
            <a:ext cx="0" cy="17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>
            <a:off x="6804248" y="34290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/>
          <p:cNvCxnSpPr/>
          <p:nvPr/>
        </p:nvCxnSpPr>
        <p:spPr>
          <a:xfrm>
            <a:off x="6804248" y="3645024"/>
            <a:ext cx="0" cy="2566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80111" y="4045134"/>
            <a:ext cx="3108905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Ο βαθμός διαγωνίσματος 1</a:t>
            </a:r>
            <a:r>
              <a:rPr lang="el-GR" sz="1600" baseline="30000" dirty="0" smtClean="0"/>
              <a:t>ου</a:t>
            </a:r>
            <a:r>
              <a:rPr lang="el-GR" sz="1600" dirty="0" smtClean="0"/>
              <a:t> τετραμήνου μπορεί να συμμετέχει στον βαθμό πρόσβασης</a:t>
            </a:r>
            <a:r>
              <a:rPr lang="en-US" sz="1600" dirty="0" smtClean="0"/>
              <a:t> </a:t>
            </a:r>
            <a:r>
              <a:rPr lang="el-GR" sz="1600" dirty="0" smtClean="0"/>
              <a:t>ως </a:t>
            </a:r>
            <a:r>
              <a:rPr lang="en-US" sz="1600" dirty="0" smtClean="0"/>
              <a:t>“</a:t>
            </a:r>
            <a:r>
              <a:rPr lang="el-GR" sz="1600" dirty="0" smtClean="0"/>
              <a:t>μπόνους</a:t>
            </a:r>
            <a:r>
              <a:rPr lang="en-US" sz="1600" dirty="0" smtClean="0"/>
              <a:t>”</a:t>
            </a:r>
            <a:r>
              <a:rPr lang="el-GR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3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μήματα Φιλοσοφικών Σχολών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Νέα Ελληνική Γλώσσα και Γραμματεία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Ιστορία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Αρχαία Ελληνική Γλώσσα και Γραμματεία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Ελεύθερη επιλογή, π.χ. Λατινικά, Ιστορία Τέχνης, Φιλοσοφία, Αγγλικά, Γαλλικά, Γερμανικά,... (ανάλογα με το τμήμα που ενδιαφέρει τον/την υποψήφιο/α)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 προς τα επάνω 3"/>
          <p:cNvSpPr/>
          <p:nvPr/>
        </p:nvSpPr>
        <p:spPr>
          <a:xfrm>
            <a:off x="4308377" y="125704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32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μήματα Πολυτεχνείων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Νέα Ελληνική Γλώσσα και Γραμματεία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Μαθηματικά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Φυσική ή Πληροφορική ή Χημεία/Βιολογία (ανάλογα με το τμήμα)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Ελεύθερη επιλογή, π.χ. άλλο ένα μάθημα από το σημείο 3 (για να δοθεί πρόσβαση σε επιπλέον τμήματα), Ελεύθερο και Γραμμικό Σχέδιο, Μουσική, Ξένη </a:t>
            </a:r>
            <a:r>
              <a:rPr lang="el-GR" dirty="0"/>
              <a:t>Γ</a:t>
            </a:r>
            <a:r>
              <a:rPr lang="el-GR" dirty="0" smtClean="0"/>
              <a:t>λώσσα…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 προς τα επάνω 3"/>
          <p:cNvSpPr/>
          <p:nvPr/>
        </p:nvSpPr>
        <p:spPr>
          <a:xfrm>
            <a:off x="4308377" y="125704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5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μήματα Οικονομίας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Νέα Ελληνική Γλώσσα και Γραμματεία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Μαθηματικά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Κοινωνία-Οικονομία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Ελεύθερη επιλογή, π.χ. Φυσική ή Πληροφορική (για να δοθεί πρόσβαση σε επιπλέον τμήματα), Ξένη Γλώσσα…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 προς τα επάνω 3"/>
          <p:cNvSpPr/>
          <p:nvPr/>
        </p:nvSpPr>
        <p:spPr>
          <a:xfrm>
            <a:off x="4308377" y="125704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82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μήματα Ιατρικών Σχολών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Νέα Ελληνική Γλώσσα και Γραμματεία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Φυσική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Χημεία/Βιολογία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Ελεύθερη επιλογή, π.χ. Μαθηματικά (για να δοθεί πρόσβαση σε τμήματα Πολυτεχνείου κτλ.), Πληροφορική, ξένη γλώσσα…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 προς τα επάνω 3"/>
          <p:cNvSpPr/>
          <p:nvPr/>
        </p:nvSpPr>
        <p:spPr>
          <a:xfrm>
            <a:off x="4308377" y="125704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145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Μαθητές που δεν επιθυμούν πρόσβαση στην </a:t>
            </a:r>
            <a:r>
              <a:rPr lang="el-GR" dirty="0"/>
              <a:t>Τ</a:t>
            </a:r>
            <a:r>
              <a:rPr lang="el-GR" dirty="0" smtClean="0"/>
              <a:t>ριτοβάθμια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Μόνο υποχρεωτικό μάθημα η Νέα Ελληνική Γλώσσα και Γραμματεία.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Τα υπόλοιπα 3 μαθήματα επιλέγονται ελεύθερα, ανάλογα με τις κλίσεις ή τα επαγγελματικά σχέδια των μαθητών, π.χ. Πληροφορική, Ξένες Γλώσσες, Ελεύθερο και Γραμμικό Σχέδιο, Μουσική, μάθημα από ΕΠΑΛ, όπως Λογιστική… </a:t>
            </a:r>
          </a:p>
        </p:txBody>
      </p:sp>
    </p:spTree>
    <p:extLst>
      <p:ext uri="{BB962C8B-B14F-4D97-AF65-F5344CB8AC3E}">
        <p14:creationId xmlns:p14="http://schemas.microsoft.com/office/powerpoint/2010/main" val="380685965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324</Words>
  <Application>Microsoft Office PowerPoint</Application>
  <PresentationFormat>Προβολή στην οθόνη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Τμήματα Φιλοσοφικών Σχολών </vt:lpstr>
      <vt:lpstr>Τμήματα Πολυτεχνείων</vt:lpstr>
      <vt:lpstr>Τμήματα Οικονομίας</vt:lpstr>
      <vt:lpstr>Τμήματα Ιατρικών Σχολών </vt:lpstr>
      <vt:lpstr>Μαθητές που δεν επιθυμούν πρόσβαση στην Τριτοβάθμια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Παραδείγματα συνδυασμού μαθημάτων που δίνουν πρόσβαση στην τριτοβάθμια</dc:title>
  <dc:creator>K.T.</dc:creator>
  <cp:lastModifiedBy>Αθηνά - Ευαγγελία Πιτυρίγκα</cp:lastModifiedBy>
  <cp:revision>20</cp:revision>
  <cp:lastPrinted>2017-08-28T12:26:34Z</cp:lastPrinted>
  <dcterms:created xsi:type="dcterms:W3CDTF">2017-08-28T12:18:35Z</dcterms:created>
  <dcterms:modified xsi:type="dcterms:W3CDTF">2017-08-28T16:20:45Z</dcterms:modified>
</cp:coreProperties>
</file>